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8" r:id="rId19"/>
    <p:sldId id="272" r:id="rId20"/>
    <p:sldId id="273" r:id="rId21"/>
    <p:sldId id="274" r:id="rId22"/>
    <p:sldId id="275" r:id="rId23"/>
    <p:sldId id="279" r:id="rId24"/>
    <p:sldId id="280" r:id="rId25"/>
    <p:sldId id="281" r:id="rId26"/>
    <p:sldId id="282" r:id="rId27"/>
    <p:sldId id="285" r:id="rId28"/>
    <p:sldId id="286" r:id="rId29"/>
    <p:sldId id="283" r:id="rId30"/>
    <p:sldId id="287" r:id="rId31"/>
    <p:sldId id="288" r:id="rId32"/>
    <p:sldId id="289" r:id="rId33"/>
    <p:sldId id="290" r:id="rId34"/>
    <p:sldId id="291" r:id="rId35"/>
    <p:sldId id="292" r:id="rId36"/>
    <p:sldId id="293" r:id="rId37"/>
    <p:sldId id="294" r:id="rId38"/>
    <p:sldId id="298" r:id="rId39"/>
    <p:sldId id="296" r:id="rId40"/>
    <p:sldId id="297" r:id="rId41"/>
    <p:sldId id="295" r:id="rId42"/>
    <p:sldId id="299" r:id="rId43"/>
    <p:sldId id="300" r:id="rId44"/>
    <p:sldId id="301" r:id="rId45"/>
    <p:sldId id="302" r:id="rId46"/>
    <p:sldId id="303" r:id="rId47"/>
    <p:sldId id="27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98" d="100"/>
          <a:sy n="98" d="100"/>
        </p:scale>
        <p:origin x="96" y="9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238D-74C0-49A8-A612-B1BEEA1F3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432B72-13EA-4777-8D89-4357B39598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4A554B5-3B59-421B-BBAB-1D0956ECA57E}"/>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5" name="Footer Placeholder 4">
            <a:extLst>
              <a:ext uri="{FF2B5EF4-FFF2-40B4-BE49-F238E27FC236}">
                <a16:creationId xmlns:a16="http://schemas.microsoft.com/office/drawing/2014/main" id="{0267D841-6CBC-4D43-BA1C-9EE0BB9752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3132ED-FE61-436F-B937-95C49D9C73C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04338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BB0-3B84-414C-B7B3-27D42587F0C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847D46-433C-4B91-8DA2-E507378903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DCFE34-6778-46E1-B3AD-9AB134D1E398}"/>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5" name="Footer Placeholder 4">
            <a:extLst>
              <a:ext uri="{FF2B5EF4-FFF2-40B4-BE49-F238E27FC236}">
                <a16:creationId xmlns:a16="http://schemas.microsoft.com/office/drawing/2014/main" id="{75948CD4-D4C8-465E-A836-3A433BD00B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7DF821-9D44-415A-95EC-3D7ECF6C414C}"/>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090984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EF3665-6FC9-4689-B66A-D69C327249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95AD26-4946-432C-9F10-489727706B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F5FC4A-8AAC-4670-BA5B-096D6CE26135}"/>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5" name="Footer Placeholder 4">
            <a:extLst>
              <a:ext uri="{FF2B5EF4-FFF2-40B4-BE49-F238E27FC236}">
                <a16:creationId xmlns:a16="http://schemas.microsoft.com/office/drawing/2014/main" id="{EFA7A31C-814A-4E74-8250-117F0A8D6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F65FDF-97C5-4FE7-BBCD-520F8AAC683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536027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9310-79FF-4257-B9F1-FA31FB4E90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64230F-20DB-4D87-9028-CDEDBD3814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C254ED-786D-4392-AFE0-F2B1945E8867}"/>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5" name="Footer Placeholder 4">
            <a:extLst>
              <a:ext uri="{FF2B5EF4-FFF2-40B4-BE49-F238E27FC236}">
                <a16:creationId xmlns:a16="http://schemas.microsoft.com/office/drawing/2014/main" id="{4403205F-2E4D-4F50-AC0D-A3B43167ED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F1B97E-80FB-4B4C-A9E9-BFEB7B76DAF9}"/>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92141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2B67-69C4-4965-9FB4-6CC4E4285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4D7503-FCFE-4BBE-992D-500DB6088C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15345-D56F-4AF8-AE54-019F2861A03B}"/>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5" name="Footer Placeholder 4">
            <a:extLst>
              <a:ext uri="{FF2B5EF4-FFF2-40B4-BE49-F238E27FC236}">
                <a16:creationId xmlns:a16="http://schemas.microsoft.com/office/drawing/2014/main" id="{D8CDED63-34A3-44FF-A56C-CA60493AC2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A810F8-A43C-469E-9875-0FFC3779335F}"/>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366212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6AE8-0C22-4577-A21F-43A8E17796D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AFD40B0-2EEC-4ECC-BB1D-1EADEB87E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059387B-32A7-48B6-A8FE-6AA02F10A5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EEF20E-0ECC-4904-A60C-698761477225}"/>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6" name="Footer Placeholder 5">
            <a:extLst>
              <a:ext uri="{FF2B5EF4-FFF2-40B4-BE49-F238E27FC236}">
                <a16:creationId xmlns:a16="http://schemas.microsoft.com/office/drawing/2014/main" id="{BA1958F5-80F3-4B46-B06B-E78FEAF470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FE31BC-977B-4E4D-A13A-AAF49857E844}"/>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142170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87B7-2825-40B1-A0F9-2AC1EDB53AC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B795FF-532E-46D9-8DF0-10FBC4102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A166E5-150D-42C7-8741-5542B4CE4B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BB5640E-BF45-4FF6-A1D0-A685003E92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E5A1FB-B090-427E-89E7-FCC12614C7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55EEFFD-2998-4E3E-AAF5-2AD7988A0DE4}"/>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8" name="Footer Placeholder 7">
            <a:extLst>
              <a:ext uri="{FF2B5EF4-FFF2-40B4-BE49-F238E27FC236}">
                <a16:creationId xmlns:a16="http://schemas.microsoft.com/office/drawing/2014/main" id="{0FA6E577-01E6-44DF-8C91-65D6DF9813D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CC72AD-AA89-457F-9F7F-4C979E478DDD}"/>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51365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5F30E-C3FA-4CFC-9B10-2A45E68101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B757CA-7367-4FFF-8E7E-5841A74AE912}"/>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4" name="Footer Placeholder 3">
            <a:extLst>
              <a:ext uri="{FF2B5EF4-FFF2-40B4-BE49-F238E27FC236}">
                <a16:creationId xmlns:a16="http://schemas.microsoft.com/office/drawing/2014/main" id="{38F8DDEB-FDE3-42A7-B785-7F127E4A054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01FC32-804A-4AC0-BA4B-0873013CD692}"/>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685066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37B0E-9252-4D17-995B-0BA61AC087DB}"/>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3" name="Footer Placeholder 2">
            <a:extLst>
              <a:ext uri="{FF2B5EF4-FFF2-40B4-BE49-F238E27FC236}">
                <a16:creationId xmlns:a16="http://schemas.microsoft.com/office/drawing/2014/main" id="{BD94C8AD-3326-4C1E-B35A-BB86B5CF13B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3DE01D8-F6DE-4250-AF83-D453A7231660}"/>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060199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47AA-D53A-499A-BC78-2858564E9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7950612-F876-47F3-8278-CBE79830D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E54A84F-0BBC-4B95-AFB4-8B84863DC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130DA-15A2-4222-BF22-3FBB38BB4FEF}"/>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6" name="Footer Placeholder 5">
            <a:extLst>
              <a:ext uri="{FF2B5EF4-FFF2-40B4-BE49-F238E27FC236}">
                <a16:creationId xmlns:a16="http://schemas.microsoft.com/office/drawing/2014/main" id="{94125B55-0684-4691-A4A5-692530A68B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E3D2A3-0A00-4AFB-BDEC-7E29F9F66A8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889286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5AEE-614F-475A-BCA6-594E38649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C154FD-2916-4E22-8DCE-F6FDE888C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D0DBD63-77E4-4D9D-8274-EAE737A35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010BD-AD36-4B6D-9188-BBA773F4D48E}"/>
              </a:ext>
            </a:extLst>
          </p:cNvPr>
          <p:cNvSpPr>
            <a:spLocks noGrp="1"/>
          </p:cNvSpPr>
          <p:nvPr>
            <p:ph type="dt" sz="half" idx="10"/>
          </p:nvPr>
        </p:nvSpPr>
        <p:spPr/>
        <p:txBody>
          <a:bodyPr/>
          <a:lstStyle/>
          <a:p>
            <a:fld id="{B7714259-0F62-43D8-B511-48E6C7DBAA56}" type="datetimeFigureOut">
              <a:rPr lang="en-GB" smtClean="0"/>
              <a:t>26/08/2022</a:t>
            </a:fld>
            <a:endParaRPr lang="en-GB"/>
          </a:p>
        </p:txBody>
      </p:sp>
      <p:sp>
        <p:nvSpPr>
          <p:cNvPr id="6" name="Footer Placeholder 5">
            <a:extLst>
              <a:ext uri="{FF2B5EF4-FFF2-40B4-BE49-F238E27FC236}">
                <a16:creationId xmlns:a16="http://schemas.microsoft.com/office/drawing/2014/main" id="{8296130F-35CF-4B95-A420-9DB88F0867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690733-F237-4107-877A-5C2BED91A980}"/>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51502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144BE5-531E-47B3-9F77-6E3B7744E7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8C0DAB1-C2C9-4E03-8A05-1B0E2B0E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849A6F-B201-4B2D-B4D8-A1411D8A2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14259-0F62-43D8-B511-48E6C7DBAA56}" type="datetimeFigureOut">
              <a:rPr lang="en-GB" smtClean="0"/>
              <a:t>26/08/2022</a:t>
            </a:fld>
            <a:endParaRPr lang="en-GB"/>
          </a:p>
        </p:txBody>
      </p:sp>
      <p:sp>
        <p:nvSpPr>
          <p:cNvPr id="5" name="Footer Placeholder 4">
            <a:extLst>
              <a:ext uri="{FF2B5EF4-FFF2-40B4-BE49-F238E27FC236}">
                <a16:creationId xmlns:a16="http://schemas.microsoft.com/office/drawing/2014/main" id="{04AF82E0-AD45-43EE-A593-191F8373C6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B0FEDAD-D4F8-42A9-9B82-7EA0298A4F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34E7B-0DB2-44B4-93FF-6FCA129FFFD4}" type="slidenum">
              <a:rPr lang="en-GB" smtClean="0"/>
              <a:t>‹#›</a:t>
            </a:fld>
            <a:endParaRPr lang="en-GB"/>
          </a:p>
        </p:txBody>
      </p:sp>
    </p:spTree>
    <p:extLst>
      <p:ext uri="{BB962C8B-B14F-4D97-AF65-F5344CB8AC3E}">
        <p14:creationId xmlns:p14="http://schemas.microsoft.com/office/powerpoint/2010/main" val="3379846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97A3F-D1BA-4881-8F3D-788D651065B2}"/>
              </a:ext>
            </a:extLst>
          </p:cNvPr>
          <p:cNvSpPr>
            <a:spLocks noGrp="1"/>
          </p:cNvSpPr>
          <p:nvPr>
            <p:ph type="ctrTitle"/>
          </p:nvPr>
        </p:nvSpPr>
        <p:spPr>
          <a:xfrm>
            <a:off x="1285241" y="1008993"/>
            <a:ext cx="9231410" cy="3542045"/>
          </a:xfrm>
        </p:spPr>
        <p:txBody>
          <a:bodyPr anchor="b">
            <a:normAutofit/>
          </a:bodyPr>
          <a:lstStyle/>
          <a:p>
            <a:pPr algn="l"/>
            <a:r>
              <a:rPr lang="en-GB" sz="6300" dirty="0"/>
              <a:t>Calculation of Particle Size </a:t>
            </a:r>
            <a:br>
              <a:rPr lang="en-GB" sz="6300" dirty="0"/>
            </a:br>
            <a:r>
              <a:rPr lang="en-GB" sz="6300" dirty="0"/>
              <a:t>from </a:t>
            </a:r>
            <a:r>
              <a:rPr lang="en-GB" sz="6300" dirty="0" err="1"/>
              <a:t>Linescan</a:t>
            </a:r>
            <a:r>
              <a:rPr lang="en-GB" sz="6300" dirty="0"/>
              <a:t> Images </a:t>
            </a:r>
            <a:br>
              <a:rPr lang="en-GB" sz="6300" dirty="0"/>
            </a:br>
            <a:r>
              <a:rPr lang="en-GB" sz="6300" dirty="0"/>
              <a:t>of Railroad Ballast</a:t>
            </a:r>
          </a:p>
        </p:txBody>
      </p:sp>
      <p:sp>
        <p:nvSpPr>
          <p:cNvPr id="3" name="Subtitle 2">
            <a:extLst>
              <a:ext uri="{FF2B5EF4-FFF2-40B4-BE49-F238E27FC236}">
                <a16:creationId xmlns:a16="http://schemas.microsoft.com/office/drawing/2014/main" id="{CC16A6ED-AE9C-4F4A-B360-AEFF653BE3D0}"/>
              </a:ext>
            </a:extLst>
          </p:cNvPr>
          <p:cNvSpPr>
            <a:spLocks noGrp="1"/>
          </p:cNvSpPr>
          <p:nvPr>
            <p:ph type="subTitle" idx="1"/>
          </p:nvPr>
        </p:nvSpPr>
        <p:spPr>
          <a:xfrm>
            <a:off x="1285241" y="4582814"/>
            <a:ext cx="7132335" cy="1312657"/>
          </a:xfrm>
        </p:spPr>
        <p:txBody>
          <a:bodyPr anchor="t">
            <a:normAutofit/>
          </a:bodyPr>
          <a:lstStyle/>
          <a:p>
            <a:pPr algn="l"/>
            <a:r>
              <a:rPr lang="en-GB" dirty="0"/>
              <a:t>Qing Zhang, 17/03/2022</a:t>
            </a:r>
            <a:endParaRPr lang="en-GB"/>
          </a:p>
        </p:txBody>
      </p:sp>
    </p:spTree>
    <p:extLst>
      <p:ext uri="{BB962C8B-B14F-4D97-AF65-F5344CB8AC3E}">
        <p14:creationId xmlns:p14="http://schemas.microsoft.com/office/powerpoint/2010/main" val="202944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77EA-1A18-459A-917D-F3B962CE9BD9}"/>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54D04303-91BE-49DD-8A1F-B3EDB1C73A10}"/>
              </a:ext>
            </a:extLst>
          </p:cNvPr>
          <p:cNvSpPr>
            <a:spLocks noGrp="1"/>
          </p:cNvSpPr>
          <p:nvPr>
            <p:ph idx="1"/>
          </p:nvPr>
        </p:nvSpPr>
        <p:spPr>
          <a:xfrm>
            <a:off x="8210144" y="1825625"/>
            <a:ext cx="3143655" cy="4351338"/>
          </a:xfrm>
        </p:spPr>
        <p:txBody>
          <a:bodyPr/>
          <a:lstStyle/>
          <a:p>
            <a:r>
              <a:rPr lang="en-GB" dirty="0"/>
              <a:t>Ballast with Muddy spots</a:t>
            </a:r>
          </a:p>
        </p:txBody>
      </p:sp>
      <p:pic>
        <p:nvPicPr>
          <p:cNvPr id="5" name="Picture 4" descr="A picture containing chart&#10;&#10;Description automatically generated">
            <a:extLst>
              <a:ext uri="{FF2B5EF4-FFF2-40B4-BE49-F238E27FC236}">
                <a16:creationId xmlns:a16="http://schemas.microsoft.com/office/drawing/2014/main" id="{BCA5F333-E1EE-4655-BFC1-A4FC83A76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410" y="1521254"/>
            <a:ext cx="6833567" cy="5044916"/>
          </a:xfrm>
          <a:prstGeom prst="rect">
            <a:avLst/>
          </a:prstGeom>
        </p:spPr>
      </p:pic>
    </p:spTree>
    <p:extLst>
      <p:ext uri="{BB962C8B-B14F-4D97-AF65-F5344CB8AC3E}">
        <p14:creationId xmlns:p14="http://schemas.microsoft.com/office/powerpoint/2010/main" val="20176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3DF8-BF17-4A85-8A6F-36E97367BE89}"/>
              </a:ext>
            </a:extLst>
          </p:cNvPr>
          <p:cNvSpPr>
            <a:spLocks noGrp="1"/>
          </p:cNvSpPr>
          <p:nvPr>
            <p:ph type="title"/>
          </p:nvPr>
        </p:nvSpPr>
        <p:spPr/>
        <p:txBody>
          <a:bodyPr/>
          <a:lstStyle/>
          <a:p>
            <a:r>
              <a:rPr lang="en-GB" dirty="0"/>
              <a:t>Direct Measure</a:t>
            </a:r>
          </a:p>
        </p:txBody>
      </p:sp>
      <p:sp>
        <p:nvSpPr>
          <p:cNvPr id="3" name="Content Placeholder 2">
            <a:extLst>
              <a:ext uri="{FF2B5EF4-FFF2-40B4-BE49-F238E27FC236}">
                <a16:creationId xmlns:a16="http://schemas.microsoft.com/office/drawing/2014/main" id="{DE670324-AFD0-4124-8D9A-E460AC202F9A}"/>
              </a:ext>
            </a:extLst>
          </p:cNvPr>
          <p:cNvSpPr>
            <a:spLocks noGrp="1"/>
          </p:cNvSpPr>
          <p:nvPr>
            <p:ph idx="1"/>
          </p:nvPr>
        </p:nvSpPr>
        <p:spPr/>
        <p:txBody>
          <a:bodyPr>
            <a:normAutofit fontScale="85000" lnSpcReduction="20000"/>
          </a:bodyPr>
          <a:lstStyle/>
          <a:p>
            <a:r>
              <a:rPr lang="en-GB" dirty="0"/>
              <a:t>Segmentation using Normalised Cuts. Computation intensity. Lack of adjustments. 2019 paper: Gravel Image Auto-Segmentation Based on an Improved Normalized Cuts Algorithm.</a:t>
            </a:r>
          </a:p>
          <a:p>
            <a:r>
              <a:rPr lang="en-GB" dirty="0"/>
              <a:t>Segmentation using watershed algorithm. 2005 paper, Automated Sizing of Coarse-Grained Sediments: Image-Processing Procedures.</a:t>
            </a:r>
          </a:p>
          <a:p>
            <a:pPr lvl="1"/>
            <a:r>
              <a:rPr lang="en-GB" dirty="0"/>
              <a:t>Simple Threshold</a:t>
            </a:r>
          </a:p>
          <a:p>
            <a:pPr lvl="1"/>
            <a:r>
              <a:rPr lang="en-GB" dirty="0"/>
              <a:t>Double threshold</a:t>
            </a:r>
          </a:p>
          <a:p>
            <a:pPr lvl="1"/>
            <a:r>
              <a:rPr lang="en-GB" dirty="0"/>
              <a:t>Edge Detection/Skeletonise</a:t>
            </a:r>
          </a:p>
          <a:p>
            <a:pPr lvl="1"/>
            <a:r>
              <a:rPr lang="en-GB" dirty="0"/>
              <a:t>Bottom-Hat filter/Double threshold</a:t>
            </a:r>
          </a:p>
          <a:p>
            <a:r>
              <a:rPr lang="en-GB" dirty="0" err="1"/>
              <a:t>Zetica</a:t>
            </a:r>
            <a:r>
              <a:rPr lang="en-GB" dirty="0"/>
              <a:t> method using ImageJ presented in a Power Point:</a:t>
            </a:r>
          </a:p>
          <a:p>
            <a:pPr lvl="1"/>
            <a:r>
              <a:rPr lang="en-GB" dirty="0"/>
              <a:t>1. Threshold</a:t>
            </a:r>
          </a:p>
          <a:p>
            <a:pPr lvl="1"/>
            <a:r>
              <a:rPr lang="en-GB" dirty="0"/>
              <a:t>2. Closing/Dilation to fill up small irregular gaps.</a:t>
            </a:r>
          </a:p>
          <a:p>
            <a:pPr lvl="1"/>
            <a:r>
              <a:rPr lang="en-GB" dirty="0"/>
              <a:t>3. Skeletonize. </a:t>
            </a:r>
          </a:p>
          <a:p>
            <a:pPr lvl="1"/>
            <a:r>
              <a:rPr lang="en-GB" dirty="0"/>
              <a:t>4. Line Graph for connected pixels and Fractal dimension calculation.</a:t>
            </a:r>
          </a:p>
          <a:p>
            <a:pPr marL="457200" lvl="1" indent="0">
              <a:buNone/>
            </a:pPr>
            <a:endParaRPr lang="en-GB" dirty="0"/>
          </a:p>
        </p:txBody>
      </p:sp>
    </p:spTree>
    <p:extLst>
      <p:ext uri="{BB962C8B-B14F-4D97-AF65-F5344CB8AC3E}">
        <p14:creationId xmlns:p14="http://schemas.microsoft.com/office/powerpoint/2010/main" val="47255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B398-CDFA-4F84-A8AC-682D0DAD6AD8}"/>
              </a:ext>
            </a:extLst>
          </p:cNvPr>
          <p:cNvSpPr>
            <a:spLocks noGrp="1"/>
          </p:cNvSpPr>
          <p:nvPr>
            <p:ph type="title"/>
          </p:nvPr>
        </p:nvSpPr>
        <p:spPr/>
        <p:txBody>
          <a:bodyPr/>
          <a:lstStyle/>
          <a:p>
            <a:r>
              <a:rPr lang="en-GB" dirty="0"/>
              <a:t>Proposed Method</a:t>
            </a:r>
          </a:p>
        </p:txBody>
      </p:sp>
      <p:sp>
        <p:nvSpPr>
          <p:cNvPr id="3" name="Content Placeholder 2">
            <a:extLst>
              <a:ext uri="{FF2B5EF4-FFF2-40B4-BE49-F238E27FC236}">
                <a16:creationId xmlns:a16="http://schemas.microsoft.com/office/drawing/2014/main" id="{EDD47045-E2D9-4349-A613-E72CEFDEC42E}"/>
              </a:ext>
            </a:extLst>
          </p:cNvPr>
          <p:cNvSpPr>
            <a:spLocks noGrp="1"/>
          </p:cNvSpPr>
          <p:nvPr>
            <p:ph idx="1"/>
          </p:nvPr>
        </p:nvSpPr>
        <p:spPr/>
        <p:txBody>
          <a:bodyPr/>
          <a:lstStyle/>
          <a:p>
            <a:r>
              <a:rPr lang="en-GB" dirty="0"/>
              <a:t>1. Background correction.</a:t>
            </a:r>
          </a:p>
          <a:p>
            <a:r>
              <a:rPr lang="en-GB" dirty="0"/>
              <a:t>2. Histogram Equalisation.</a:t>
            </a:r>
          </a:p>
          <a:p>
            <a:r>
              <a:rPr lang="en-GB" dirty="0"/>
              <a:t>3. </a:t>
            </a:r>
            <a:r>
              <a:rPr lang="en-GB" dirty="0" err="1"/>
              <a:t>Cartoonize</a:t>
            </a:r>
            <a:r>
              <a:rPr lang="en-GB" dirty="0"/>
              <a:t> the image by morphological operations.</a:t>
            </a:r>
          </a:p>
          <a:p>
            <a:r>
              <a:rPr lang="en-GB" dirty="0"/>
              <a:t>4. Calculate the foreground markers.</a:t>
            </a:r>
          </a:p>
          <a:p>
            <a:r>
              <a:rPr lang="en-GB" dirty="0"/>
              <a:t>5. Calculate the background markets.</a:t>
            </a:r>
          </a:p>
          <a:p>
            <a:r>
              <a:rPr lang="en-GB" dirty="0"/>
              <a:t>6. Calculate the gradient image.</a:t>
            </a:r>
          </a:p>
          <a:p>
            <a:r>
              <a:rPr lang="en-GB" dirty="0"/>
              <a:t>7. Watershed segmentation.</a:t>
            </a:r>
          </a:p>
          <a:p>
            <a:endParaRPr lang="en-GB" dirty="0"/>
          </a:p>
        </p:txBody>
      </p:sp>
    </p:spTree>
    <p:extLst>
      <p:ext uri="{BB962C8B-B14F-4D97-AF65-F5344CB8AC3E}">
        <p14:creationId xmlns:p14="http://schemas.microsoft.com/office/powerpoint/2010/main" val="340077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A8C3-825C-4E1A-AEB2-098286BC482C}"/>
              </a:ext>
            </a:extLst>
          </p:cNvPr>
          <p:cNvSpPr>
            <a:spLocks noGrp="1"/>
          </p:cNvSpPr>
          <p:nvPr>
            <p:ph type="title"/>
          </p:nvPr>
        </p:nvSpPr>
        <p:spPr/>
        <p:txBody>
          <a:bodyPr/>
          <a:lstStyle/>
          <a:p>
            <a:r>
              <a:rPr lang="en-GB" dirty="0" err="1"/>
              <a:t>Cartoonize</a:t>
            </a:r>
            <a:endParaRPr lang="en-GB" dirty="0"/>
          </a:p>
        </p:txBody>
      </p:sp>
      <p:sp>
        <p:nvSpPr>
          <p:cNvPr id="3" name="Content Placeholder 2">
            <a:extLst>
              <a:ext uri="{FF2B5EF4-FFF2-40B4-BE49-F238E27FC236}">
                <a16:creationId xmlns:a16="http://schemas.microsoft.com/office/drawing/2014/main" id="{8F249D2C-4A09-43EB-ABEC-41A6526080EA}"/>
              </a:ext>
            </a:extLst>
          </p:cNvPr>
          <p:cNvSpPr>
            <a:spLocks noGrp="1"/>
          </p:cNvSpPr>
          <p:nvPr>
            <p:ph idx="1"/>
          </p:nvPr>
        </p:nvSpPr>
        <p:spPr>
          <a:xfrm>
            <a:off x="4299626" y="4513633"/>
            <a:ext cx="7568119" cy="1906620"/>
          </a:xfrm>
        </p:spPr>
        <p:txBody>
          <a:bodyPr>
            <a:normAutofit fontScale="70000" lnSpcReduction="20000"/>
          </a:bodyPr>
          <a:lstStyle/>
          <a:p>
            <a:r>
              <a:rPr lang="en-GB" dirty="0"/>
              <a:t>Objective </a:t>
            </a:r>
            <a:r>
              <a:rPr lang="en-US" altLang="zh-CN" dirty="0"/>
              <a:t>is</a:t>
            </a:r>
            <a:r>
              <a:rPr lang="zh-CN" altLang="en-US" dirty="0"/>
              <a:t> </a:t>
            </a:r>
            <a:r>
              <a:rPr lang="en-GB" altLang="zh-CN" dirty="0"/>
              <a:t>to</a:t>
            </a:r>
            <a:r>
              <a:rPr lang="zh-CN" altLang="en-US" dirty="0"/>
              <a:t> </a:t>
            </a:r>
            <a:r>
              <a:rPr lang="en-GB" altLang="zh-CN" dirty="0"/>
              <a:t>m</a:t>
            </a:r>
            <a:r>
              <a:rPr lang="en-GB" dirty="0"/>
              <a:t>ake the particle surface intensity level a plat</a:t>
            </a:r>
            <a:r>
              <a:rPr lang="en-US" altLang="zh-CN" dirty="0" err="1"/>
              <a:t>eau</a:t>
            </a:r>
            <a:r>
              <a:rPr lang="en-US" altLang="zh-CN" dirty="0"/>
              <a:t>.</a:t>
            </a:r>
          </a:p>
          <a:p>
            <a:r>
              <a:rPr lang="en-US" altLang="zh-CN" dirty="0"/>
              <a:t>1. Opening by Reconstruction to saturate the peak.</a:t>
            </a:r>
          </a:p>
          <a:p>
            <a:r>
              <a:rPr lang="en-US" altLang="zh-CN" dirty="0"/>
              <a:t>2. Closing by reconstruction to remove small dips.</a:t>
            </a:r>
          </a:p>
          <a:p>
            <a:r>
              <a:rPr lang="en-US" altLang="zh-CN" dirty="0"/>
              <a:t>3. A simple threshold on the gradient image to label the foreground marker.</a:t>
            </a:r>
          </a:p>
          <a:p>
            <a:pPr marL="0" indent="0">
              <a:buNone/>
            </a:pPr>
            <a:r>
              <a:rPr lang="en-GB" dirty="0"/>
              <a:t> </a:t>
            </a:r>
          </a:p>
        </p:txBody>
      </p:sp>
      <p:pic>
        <p:nvPicPr>
          <p:cNvPr id="7" name="Picture 6" descr="A close-up of some rocks&#10;&#10;Description automatically generated with low confidence">
            <a:extLst>
              <a:ext uri="{FF2B5EF4-FFF2-40B4-BE49-F238E27FC236}">
                <a16:creationId xmlns:a16="http://schemas.microsoft.com/office/drawing/2014/main" id="{B168F239-A22F-4616-AFCB-4633D2EF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3" y="1194864"/>
            <a:ext cx="4413704" cy="5515583"/>
          </a:xfrm>
          <a:prstGeom prst="rect">
            <a:avLst/>
          </a:prstGeom>
        </p:spPr>
      </p:pic>
      <p:pic>
        <p:nvPicPr>
          <p:cNvPr id="9" name="Picture 8" descr="Chart&#10;&#10;Description automatically generated">
            <a:extLst>
              <a:ext uri="{FF2B5EF4-FFF2-40B4-BE49-F238E27FC236}">
                <a16:creationId xmlns:a16="http://schemas.microsoft.com/office/drawing/2014/main" id="{1644F751-7083-479A-B158-0713B2C1D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626" y="607852"/>
            <a:ext cx="7161403" cy="3825149"/>
          </a:xfrm>
          <a:prstGeom prst="rect">
            <a:avLst/>
          </a:prstGeom>
        </p:spPr>
      </p:pic>
    </p:spTree>
    <p:extLst>
      <p:ext uri="{BB962C8B-B14F-4D97-AF65-F5344CB8AC3E}">
        <p14:creationId xmlns:p14="http://schemas.microsoft.com/office/powerpoint/2010/main" val="115003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84D4-5CC1-4985-9F17-A0C65979B662}"/>
              </a:ext>
            </a:extLst>
          </p:cNvPr>
          <p:cNvSpPr>
            <a:spLocks noGrp="1"/>
          </p:cNvSpPr>
          <p:nvPr>
            <p:ph type="title"/>
          </p:nvPr>
        </p:nvSpPr>
        <p:spPr/>
        <p:txBody>
          <a:bodyPr/>
          <a:lstStyle/>
          <a:p>
            <a:r>
              <a:rPr lang="en-GB" dirty="0"/>
              <a:t>Background Marker</a:t>
            </a:r>
          </a:p>
        </p:txBody>
      </p:sp>
      <p:sp>
        <p:nvSpPr>
          <p:cNvPr id="3" name="Content Placeholder 2">
            <a:extLst>
              <a:ext uri="{FF2B5EF4-FFF2-40B4-BE49-F238E27FC236}">
                <a16:creationId xmlns:a16="http://schemas.microsoft.com/office/drawing/2014/main" id="{0C73AD3E-3CFD-4486-A3D2-ED6EC233C6E2}"/>
              </a:ext>
            </a:extLst>
          </p:cNvPr>
          <p:cNvSpPr>
            <a:spLocks noGrp="1"/>
          </p:cNvSpPr>
          <p:nvPr>
            <p:ph idx="1"/>
          </p:nvPr>
        </p:nvSpPr>
        <p:spPr>
          <a:xfrm>
            <a:off x="7354109" y="1690688"/>
            <a:ext cx="4524983" cy="4351338"/>
          </a:xfrm>
        </p:spPr>
        <p:txBody>
          <a:bodyPr/>
          <a:lstStyle/>
          <a:p>
            <a:r>
              <a:rPr lang="en-GB" dirty="0"/>
              <a:t>Objective is to label the dark shadow area as the background.</a:t>
            </a:r>
          </a:p>
          <a:p>
            <a:r>
              <a:rPr lang="en-GB" dirty="0"/>
              <a:t>1. Adaptive thresholding to obtain a binary image.</a:t>
            </a:r>
          </a:p>
          <a:p>
            <a:r>
              <a:rPr lang="en-GB" dirty="0"/>
              <a:t>2. Distance transform.</a:t>
            </a:r>
          </a:p>
          <a:p>
            <a:r>
              <a:rPr lang="en-GB" dirty="0"/>
              <a:t>3. Watershed segmentation.</a:t>
            </a:r>
          </a:p>
          <a:p>
            <a:r>
              <a:rPr lang="en-GB" dirty="0"/>
              <a:t>4. Use bounder lines as the background marker.</a:t>
            </a:r>
          </a:p>
          <a:p>
            <a:endParaRPr lang="en-GB" dirty="0"/>
          </a:p>
        </p:txBody>
      </p:sp>
      <p:pic>
        <p:nvPicPr>
          <p:cNvPr id="5" name="Picture 4" descr="Qr code&#10;&#10;Description automatically generated">
            <a:extLst>
              <a:ext uri="{FF2B5EF4-FFF2-40B4-BE49-F238E27FC236}">
                <a16:creationId xmlns:a16="http://schemas.microsoft.com/office/drawing/2014/main" id="{B3A94DD5-8EE8-4A57-8708-C48D58FB0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85" y="1457224"/>
            <a:ext cx="6648357" cy="4862121"/>
          </a:xfrm>
          <a:prstGeom prst="rect">
            <a:avLst/>
          </a:prstGeom>
        </p:spPr>
      </p:pic>
    </p:spTree>
    <p:extLst>
      <p:ext uri="{BB962C8B-B14F-4D97-AF65-F5344CB8AC3E}">
        <p14:creationId xmlns:p14="http://schemas.microsoft.com/office/powerpoint/2010/main" val="345331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241A-C21B-4568-A15E-290D28D05A15}"/>
              </a:ext>
            </a:extLst>
          </p:cNvPr>
          <p:cNvSpPr>
            <a:spLocks noGrp="1"/>
          </p:cNvSpPr>
          <p:nvPr>
            <p:ph type="title"/>
          </p:nvPr>
        </p:nvSpPr>
        <p:spPr/>
        <p:txBody>
          <a:bodyPr/>
          <a:lstStyle/>
          <a:p>
            <a:r>
              <a:rPr lang="en-GB" dirty="0"/>
              <a:t>Watershed Segmentation</a:t>
            </a:r>
          </a:p>
        </p:txBody>
      </p:sp>
      <p:sp>
        <p:nvSpPr>
          <p:cNvPr id="3" name="Content Placeholder 2">
            <a:extLst>
              <a:ext uri="{FF2B5EF4-FFF2-40B4-BE49-F238E27FC236}">
                <a16:creationId xmlns:a16="http://schemas.microsoft.com/office/drawing/2014/main" id="{ABDF4A18-B75B-4F4E-B321-F5BE5278695C}"/>
              </a:ext>
            </a:extLst>
          </p:cNvPr>
          <p:cNvSpPr>
            <a:spLocks noGrp="1"/>
          </p:cNvSpPr>
          <p:nvPr>
            <p:ph idx="1"/>
          </p:nvPr>
        </p:nvSpPr>
        <p:spPr>
          <a:xfrm>
            <a:off x="7986408" y="1371599"/>
            <a:ext cx="3367391" cy="4805363"/>
          </a:xfrm>
        </p:spPr>
        <p:txBody>
          <a:bodyPr>
            <a:normAutofit fontScale="92500" lnSpcReduction="10000"/>
          </a:bodyPr>
          <a:lstStyle/>
          <a:p>
            <a:r>
              <a:rPr lang="en-GB" dirty="0"/>
              <a:t>Objective is to label individual particles using the foreground/background markers.</a:t>
            </a:r>
          </a:p>
          <a:p>
            <a:r>
              <a:rPr lang="en-GB" dirty="0"/>
              <a:t>1. Calculate the gradient image.</a:t>
            </a:r>
          </a:p>
          <a:p>
            <a:r>
              <a:rPr lang="en-GB" dirty="0"/>
              <a:t>2. Keep the minima only within the region of foreground and background markers.</a:t>
            </a:r>
          </a:p>
          <a:p>
            <a:r>
              <a:rPr lang="en-GB" dirty="0"/>
              <a:t>3. Watershed segmentation.</a:t>
            </a:r>
          </a:p>
          <a:p>
            <a:endParaRPr lang="en-GB" dirty="0"/>
          </a:p>
        </p:txBody>
      </p:sp>
      <p:pic>
        <p:nvPicPr>
          <p:cNvPr id="5" name="Picture 4" descr="Qr code&#10;&#10;Description automatically generated">
            <a:extLst>
              <a:ext uri="{FF2B5EF4-FFF2-40B4-BE49-F238E27FC236}">
                <a16:creationId xmlns:a16="http://schemas.microsoft.com/office/drawing/2014/main" id="{439F66CC-886C-4778-A541-BFB8ABA93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68" y="1656441"/>
            <a:ext cx="7247681" cy="4836433"/>
          </a:xfrm>
          <a:prstGeom prst="rect">
            <a:avLst/>
          </a:prstGeom>
        </p:spPr>
      </p:pic>
    </p:spTree>
    <p:extLst>
      <p:ext uri="{BB962C8B-B14F-4D97-AF65-F5344CB8AC3E}">
        <p14:creationId xmlns:p14="http://schemas.microsoft.com/office/powerpoint/2010/main" val="399465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813F-B93C-404D-A532-75185F75516D}"/>
              </a:ext>
            </a:extLst>
          </p:cNvPr>
          <p:cNvSpPr>
            <a:spLocks noGrp="1"/>
          </p:cNvSpPr>
          <p:nvPr>
            <p:ph type="title"/>
          </p:nvPr>
        </p:nvSpPr>
        <p:spPr/>
        <p:txBody>
          <a:bodyPr/>
          <a:lstStyle/>
          <a:p>
            <a:r>
              <a:rPr lang="en-GB" dirty="0"/>
              <a:t>Distribution of sizes</a:t>
            </a:r>
          </a:p>
        </p:txBody>
      </p:sp>
      <p:sp>
        <p:nvSpPr>
          <p:cNvPr id="3" name="Content Placeholder 2">
            <a:extLst>
              <a:ext uri="{FF2B5EF4-FFF2-40B4-BE49-F238E27FC236}">
                <a16:creationId xmlns:a16="http://schemas.microsoft.com/office/drawing/2014/main" id="{F406E55A-F56F-4458-88E9-0DC43500E583}"/>
              </a:ext>
            </a:extLst>
          </p:cNvPr>
          <p:cNvSpPr>
            <a:spLocks noGrp="1"/>
          </p:cNvSpPr>
          <p:nvPr>
            <p:ph idx="1"/>
          </p:nvPr>
        </p:nvSpPr>
        <p:spPr>
          <a:xfrm>
            <a:off x="8044774" y="1825624"/>
            <a:ext cx="3639766" cy="4351338"/>
          </a:xfrm>
        </p:spPr>
        <p:txBody>
          <a:bodyPr/>
          <a:lstStyle/>
          <a:p>
            <a:r>
              <a:rPr lang="en-GB" dirty="0"/>
              <a:t>The intermediate size is calculated as the average of long and short axes of each particle.</a:t>
            </a:r>
          </a:p>
          <a:p>
            <a:r>
              <a:rPr lang="en-GB" dirty="0"/>
              <a:t>A size histogram distribution can be obtained for each image.</a:t>
            </a:r>
          </a:p>
        </p:txBody>
      </p:sp>
      <p:pic>
        <p:nvPicPr>
          <p:cNvPr id="5" name="Picture 4" descr="Chart&#10;&#10;Description automatically generated">
            <a:extLst>
              <a:ext uri="{FF2B5EF4-FFF2-40B4-BE49-F238E27FC236}">
                <a16:creationId xmlns:a16="http://schemas.microsoft.com/office/drawing/2014/main" id="{2FAB0754-CC5C-457C-9CF9-722C45AD7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88" y="1592160"/>
            <a:ext cx="7891678" cy="5032375"/>
          </a:xfrm>
          <a:prstGeom prst="rect">
            <a:avLst/>
          </a:prstGeom>
        </p:spPr>
      </p:pic>
    </p:spTree>
    <p:extLst>
      <p:ext uri="{BB962C8B-B14F-4D97-AF65-F5344CB8AC3E}">
        <p14:creationId xmlns:p14="http://schemas.microsoft.com/office/powerpoint/2010/main" val="4105328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EE3B-24A7-4236-98B4-FCF79F48D26A}"/>
              </a:ext>
            </a:extLst>
          </p:cNvPr>
          <p:cNvSpPr>
            <a:spLocks noGrp="1"/>
          </p:cNvSpPr>
          <p:nvPr>
            <p:ph type="title"/>
          </p:nvPr>
        </p:nvSpPr>
        <p:spPr/>
        <p:txBody>
          <a:bodyPr/>
          <a:lstStyle/>
          <a:p>
            <a:r>
              <a:rPr lang="en-GB" dirty="0"/>
              <a:t>Distribution Example of Large Particles</a:t>
            </a:r>
          </a:p>
        </p:txBody>
      </p:sp>
      <p:pic>
        <p:nvPicPr>
          <p:cNvPr id="5" name="Picture 4" descr="Chart&#10;&#10;Description automatically generated">
            <a:extLst>
              <a:ext uri="{FF2B5EF4-FFF2-40B4-BE49-F238E27FC236}">
                <a16:creationId xmlns:a16="http://schemas.microsoft.com/office/drawing/2014/main" id="{840BD73B-8E08-458B-889F-41DAC5641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51" y="1399168"/>
            <a:ext cx="10155677" cy="5093707"/>
          </a:xfrm>
          <a:prstGeom prst="rect">
            <a:avLst/>
          </a:prstGeom>
        </p:spPr>
      </p:pic>
    </p:spTree>
    <p:extLst>
      <p:ext uri="{BB962C8B-B14F-4D97-AF65-F5344CB8AC3E}">
        <p14:creationId xmlns:p14="http://schemas.microsoft.com/office/powerpoint/2010/main" val="256696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3100-8BD5-45EE-948B-C3AC9F9AFB0A}"/>
              </a:ext>
            </a:extLst>
          </p:cNvPr>
          <p:cNvSpPr>
            <a:spLocks noGrp="1"/>
          </p:cNvSpPr>
          <p:nvPr>
            <p:ph type="title"/>
          </p:nvPr>
        </p:nvSpPr>
        <p:spPr/>
        <p:txBody>
          <a:bodyPr/>
          <a:lstStyle/>
          <a:p>
            <a:r>
              <a:rPr lang="en-GB" dirty="0"/>
              <a:t>Distribution Example of Smaller Particles</a:t>
            </a:r>
          </a:p>
        </p:txBody>
      </p:sp>
      <p:pic>
        <p:nvPicPr>
          <p:cNvPr id="5" name="Picture 4" descr="A picture containing chart&#10;&#10;Description automatically generated">
            <a:extLst>
              <a:ext uri="{FF2B5EF4-FFF2-40B4-BE49-F238E27FC236}">
                <a16:creationId xmlns:a16="http://schemas.microsoft.com/office/drawing/2014/main" id="{0CFD02D6-9639-4676-8989-8D3D0F9AC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19" y="1447959"/>
            <a:ext cx="10058400" cy="5044916"/>
          </a:xfrm>
          <a:prstGeom prst="rect">
            <a:avLst/>
          </a:prstGeom>
        </p:spPr>
      </p:pic>
    </p:spTree>
    <p:extLst>
      <p:ext uri="{BB962C8B-B14F-4D97-AF65-F5344CB8AC3E}">
        <p14:creationId xmlns:p14="http://schemas.microsoft.com/office/powerpoint/2010/main" val="426207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5F65-5CE4-409D-9181-94FAC4A3657A}"/>
              </a:ext>
            </a:extLst>
          </p:cNvPr>
          <p:cNvSpPr>
            <a:spLocks noGrp="1"/>
          </p:cNvSpPr>
          <p:nvPr>
            <p:ph type="title"/>
          </p:nvPr>
        </p:nvSpPr>
        <p:spPr/>
        <p:txBody>
          <a:bodyPr/>
          <a:lstStyle/>
          <a:p>
            <a:r>
              <a:rPr lang="en-GB" dirty="0"/>
              <a:t>Batch Processing Results</a:t>
            </a:r>
          </a:p>
        </p:txBody>
      </p:sp>
      <p:sp>
        <p:nvSpPr>
          <p:cNvPr id="3" name="Content Placeholder 2">
            <a:extLst>
              <a:ext uri="{FF2B5EF4-FFF2-40B4-BE49-F238E27FC236}">
                <a16:creationId xmlns:a16="http://schemas.microsoft.com/office/drawing/2014/main" id="{BCE9EDDA-11E3-4B48-8BB4-8F4B99AFDB51}"/>
              </a:ext>
            </a:extLst>
          </p:cNvPr>
          <p:cNvSpPr>
            <a:spLocks noGrp="1"/>
          </p:cNvSpPr>
          <p:nvPr>
            <p:ph idx="1"/>
          </p:nvPr>
        </p:nvSpPr>
        <p:spPr>
          <a:xfrm>
            <a:off x="7704306" y="1825625"/>
            <a:ext cx="3649493" cy="4351338"/>
          </a:xfrm>
        </p:spPr>
        <p:txBody>
          <a:bodyPr/>
          <a:lstStyle/>
          <a:p>
            <a:r>
              <a:rPr lang="en-GB" dirty="0"/>
              <a:t>3000 images in total</a:t>
            </a:r>
          </a:p>
          <a:p>
            <a:r>
              <a:rPr lang="en-GB" dirty="0"/>
              <a:t>Relatively clean and uniform distribution of particle sizes.</a:t>
            </a:r>
          </a:p>
          <a:p>
            <a:r>
              <a:rPr lang="en-GB" dirty="0"/>
              <a:t>Average size histogram follows normal distribution.</a:t>
            </a:r>
          </a:p>
        </p:txBody>
      </p:sp>
      <p:pic>
        <p:nvPicPr>
          <p:cNvPr id="7" name="Picture 6" descr="Chart, histogram&#10;&#10;Description automatically generated">
            <a:extLst>
              <a:ext uri="{FF2B5EF4-FFF2-40B4-BE49-F238E27FC236}">
                <a16:creationId xmlns:a16="http://schemas.microsoft.com/office/drawing/2014/main" id="{882FE5B0-F994-47EB-8B24-EB825B8E8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81" y="1562977"/>
            <a:ext cx="6715225" cy="5036419"/>
          </a:xfrm>
          <a:prstGeom prst="rect">
            <a:avLst/>
          </a:prstGeom>
        </p:spPr>
      </p:pic>
    </p:spTree>
    <p:extLst>
      <p:ext uri="{BB962C8B-B14F-4D97-AF65-F5344CB8AC3E}">
        <p14:creationId xmlns:p14="http://schemas.microsoft.com/office/powerpoint/2010/main" val="1832328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Indirect measurements</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p:txBody>
          <a:bodyPr/>
          <a:lstStyle/>
          <a:p>
            <a:r>
              <a:rPr lang="en-GB" dirty="0"/>
              <a:t>Rubin (2009 paper). Calculate autocorrelation coefficients to calibrate against sieve results. A distribution can be obtained by solving a set of linear equations.</a:t>
            </a:r>
          </a:p>
          <a:p>
            <a:r>
              <a:rPr lang="en-GB" dirty="0" err="1"/>
              <a:t>Buscombe</a:t>
            </a:r>
            <a:r>
              <a:rPr lang="en-GB" dirty="0"/>
              <a:t> (2009 paper). Same idea but use PSD, 2D </a:t>
            </a:r>
            <a:r>
              <a:rPr lang="en-GB" dirty="0" err="1"/>
              <a:t>fourier</a:t>
            </a:r>
            <a:r>
              <a:rPr lang="en-GB" dirty="0"/>
              <a:t> transform and fractal dimension to replace the autocorrelation coefficients.</a:t>
            </a:r>
          </a:p>
          <a:p>
            <a:r>
              <a:rPr lang="en-GB" dirty="0" err="1"/>
              <a:t>Buscombe</a:t>
            </a:r>
            <a:r>
              <a:rPr lang="en-GB" dirty="0"/>
              <a:t> (2013 paper). </a:t>
            </a:r>
            <a:r>
              <a:rPr lang="en-GB" dirty="0" err="1"/>
              <a:t>Calcualte</a:t>
            </a:r>
            <a:r>
              <a:rPr lang="en-GB" dirty="0"/>
              <a:t> the </a:t>
            </a:r>
            <a:r>
              <a:rPr lang="en-GB" dirty="0" err="1"/>
              <a:t>Morlet</a:t>
            </a:r>
            <a:r>
              <a:rPr lang="en-GB" dirty="0"/>
              <a:t> wavelet transform of all or part of the image rows. Each transform is average to obtain an average wavelet PSD of each row. Then results from all rows are averaged as the size distribution.</a:t>
            </a:r>
          </a:p>
        </p:txBody>
      </p:sp>
    </p:spTree>
    <p:extLst>
      <p:ext uri="{BB962C8B-B14F-4D97-AF65-F5344CB8AC3E}">
        <p14:creationId xmlns:p14="http://schemas.microsoft.com/office/powerpoint/2010/main" val="711542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D04A1-1023-4FE2-A4B4-C1E015A7A69E}"/>
              </a:ext>
            </a:extLst>
          </p:cNvPr>
          <p:cNvSpPr>
            <a:spLocks noGrp="1"/>
          </p:cNvSpPr>
          <p:nvPr>
            <p:ph type="title"/>
          </p:nvPr>
        </p:nvSpPr>
        <p:spPr/>
        <p:txBody>
          <a:bodyPr/>
          <a:lstStyle/>
          <a:p>
            <a:r>
              <a:rPr lang="en-GB" dirty="0"/>
              <a:t>Processing Results</a:t>
            </a:r>
          </a:p>
        </p:txBody>
      </p:sp>
      <p:sp>
        <p:nvSpPr>
          <p:cNvPr id="3" name="Content Placeholder 2">
            <a:extLst>
              <a:ext uri="{FF2B5EF4-FFF2-40B4-BE49-F238E27FC236}">
                <a16:creationId xmlns:a16="http://schemas.microsoft.com/office/drawing/2014/main" id="{C1B38231-A45D-48DE-91D5-0B57284CCB6D}"/>
              </a:ext>
            </a:extLst>
          </p:cNvPr>
          <p:cNvSpPr>
            <a:spLocks noGrp="1"/>
          </p:cNvSpPr>
          <p:nvPr>
            <p:ph idx="1"/>
          </p:nvPr>
        </p:nvSpPr>
        <p:spPr>
          <a:xfrm>
            <a:off x="8278238" y="1825625"/>
            <a:ext cx="3075562" cy="4351338"/>
          </a:xfrm>
        </p:spPr>
        <p:txBody>
          <a:bodyPr/>
          <a:lstStyle/>
          <a:p>
            <a:r>
              <a:rPr lang="en-GB" dirty="0"/>
              <a:t>Clean Ballast with Large particles.</a:t>
            </a:r>
          </a:p>
        </p:txBody>
      </p:sp>
      <p:pic>
        <p:nvPicPr>
          <p:cNvPr id="5" name="Picture 4" descr="Chart, histogram&#10;&#10;Description automatically generated">
            <a:extLst>
              <a:ext uri="{FF2B5EF4-FFF2-40B4-BE49-F238E27FC236}">
                <a16:creationId xmlns:a16="http://schemas.microsoft.com/office/drawing/2014/main" id="{36246B24-606D-44C6-BCCF-2D5D569F6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071" y="1611840"/>
            <a:ext cx="6805248" cy="4964058"/>
          </a:xfrm>
          <a:prstGeom prst="rect">
            <a:avLst/>
          </a:prstGeom>
        </p:spPr>
      </p:pic>
    </p:spTree>
    <p:extLst>
      <p:ext uri="{BB962C8B-B14F-4D97-AF65-F5344CB8AC3E}">
        <p14:creationId xmlns:p14="http://schemas.microsoft.com/office/powerpoint/2010/main" val="357660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3DBB-51ED-4627-B727-621362E53AAD}"/>
              </a:ext>
            </a:extLst>
          </p:cNvPr>
          <p:cNvSpPr>
            <a:spLocks noGrp="1"/>
          </p:cNvSpPr>
          <p:nvPr>
            <p:ph type="title"/>
          </p:nvPr>
        </p:nvSpPr>
        <p:spPr/>
        <p:txBody>
          <a:bodyPr/>
          <a:lstStyle/>
          <a:p>
            <a:r>
              <a:rPr lang="en-GB" dirty="0"/>
              <a:t>Processing Results</a:t>
            </a:r>
          </a:p>
        </p:txBody>
      </p:sp>
      <p:sp>
        <p:nvSpPr>
          <p:cNvPr id="3" name="Content Placeholder 2">
            <a:extLst>
              <a:ext uri="{FF2B5EF4-FFF2-40B4-BE49-F238E27FC236}">
                <a16:creationId xmlns:a16="http://schemas.microsoft.com/office/drawing/2014/main" id="{62DA8781-9994-44CA-A743-985F15634EB7}"/>
              </a:ext>
            </a:extLst>
          </p:cNvPr>
          <p:cNvSpPr>
            <a:spLocks noGrp="1"/>
          </p:cNvSpPr>
          <p:nvPr>
            <p:ph idx="1"/>
          </p:nvPr>
        </p:nvSpPr>
        <p:spPr>
          <a:xfrm>
            <a:off x="7996136" y="1825625"/>
            <a:ext cx="3357664" cy="4351338"/>
          </a:xfrm>
        </p:spPr>
        <p:txBody>
          <a:bodyPr/>
          <a:lstStyle/>
          <a:p>
            <a:r>
              <a:rPr lang="en-GB" dirty="0"/>
              <a:t>Fouled Ballast</a:t>
            </a:r>
          </a:p>
        </p:txBody>
      </p:sp>
      <p:pic>
        <p:nvPicPr>
          <p:cNvPr id="5" name="Picture 4" descr="Chart, histogram&#10;&#10;Description automatically generated">
            <a:extLst>
              <a:ext uri="{FF2B5EF4-FFF2-40B4-BE49-F238E27FC236}">
                <a16:creationId xmlns:a16="http://schemas.microsoft.com/office/drawing/2014/main" id="{75D70296-7F39-4A14-9468-F990FCD69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21" y="1488321"/>
            <a:ext cx="6577068" cy="5101307"/>
          </a:xfrm>
          <a:prstGeom prst="rect">
            <a:avLst/>
          </a:prstGeom>
        </p:spPr>
      </p:pic>
    </p:spTree>
    <p:extLst>
      <p:ext uri="{BB962C8B-B14F-4D97-AF65-F5344CB8AC3E}">
        <p14:creationId xmlns:p14="http://schemas.microsoft.com/office/powerpoint/2010/main" val="1817283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38F2-687A-4665-922A-E53CDEF7B382}"/>
              </a:ext>
            </a:extLst>
          </p:cNvPr>
          <p:cNvSpPr>
            <a:spLocks noGrp="1"/>
          </p:cNvSpPr>
          <p:nvPr>
            <p:ph type="title"/>
          </p:nvPr>
        </p:nvSpPr>
        <p:spPr/>
        <p:txBody>
          <a:bodyPr/>
          <a:lstStyle/>
          <a:p>
            <a:r>
              <a:rPr lang="en-GB" dirty="0"/>
              <a:t>Processing Results</a:t>
            </a:r>
          </a:p>
        </p:txBody>
      </p:sp>
      <p:sp>
        <p:nvSpPr>
          <p:cNvPr id="3" name="Content Placeholder 2">
            <a:extLst>
              <a:ext uri="{FF2B5EF4-FFF2-40B4-BE49-F238E27FC236}">
                <a16:creationId xmlns:a16="http://schemas.microsoft.com/office/drawing/2014/main" id="{C590994C-205C-4E40-B48F-577463F9FD5B}"/>
              </a:ext>
            </a:extLst>
          </p:cNvPr>
          <p:cNvSpPr>
            <a:spLocks noGrp="1"/>
          </p:cNvSpPr>
          <p:nvPr>
            <p:ph idx="1"/>
          </p:nvPr>
        </p:nvSpPr>
        <p:spPr>
          <a:xfrm>
            <a:off x="8083684" y="1825625"/>
            <a:ext cx="3270115" cy="4351338"/>
          </a:xfrm>
        </p:spPr>
        <p:txBody>
          <a:bodyPr/>
          <a:lstStyle/>
          <a:p>
            <a:r>
              <a:rPr lang="en-GB" dirty="0"/>
              <a:t>Muddy spots</a:t>
            </a:r>
          </a:p>
        </p:txBody>
      </p:sp>
      <p:pic>
        <p:nvPicPr>
          <p:cNvPr id="5" name="Picture 4" descr="Chart, histogram&#10;&#10;Description automatically generated">
            <a:extLst>
              <a:ext uri="{FF2B5EF4-FFF2-40B4-BE49-F238E27FC236}">
                <a16:creationId xmlns:a16="http://schemas.microsoft.com/office/drawing/2014/main" id="{8FB82CF7-0ED4-4E67-8B9C-DB3CBAF16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88" y="1392096"/>
            <a:ext cx="5978916" cy="5386106"/>
          </a:xfrm>
          <a:prstGeom prst="rect">
            <a:avLst/>
          </a:prstGeom>
        </p:spPr>
      </p:pic>
    </p:spTree>
    <p:extLst>
      <p:ext uri="{BB962C8B-B14F-4D97-AF65-F5344CB8AC3E}">
        <p14:creationId xmlns:p14="http://schemas.microsoft.com/office/powerpoint/2010/main" val="2141104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3B74-55D5-899E-437A-B0E69D85ED56}"/>
              </a:ext>
            </a:extLst>
          </p:cNvPr>
          <p:cNvSpPr>
            <a:spLocks noGrp="1"/>
          </p:cNvSpPr>
          <p:nvPr>
            <p:ph type="title"/>
          </p:nvPr>
        </p:nvSpPr>
        <p:spPr/>
        <p:txBody>
          <a:bodyPr/>
          <a:lstStyle/>
          <a:p>
            <a:r>
              <a:rPr lang="en-GB" dirty="0"/>
              <a:t>1D-FFT</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13F5D8EC-53F8-454E-12ED-9216867D54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8238" y="1429923"/>
            <a:ext cx="6600391" cy="4968626"/>
          </a:xfrm>
        </p:spPr>
      </p:pic>
    </p:spTree>
    <p:extLst>
      <p:ext uri="{BB962C8B-B14F-4D97-AF65-F5344CB8AC3E}">
        <p14:creationId xmlns:p14="http://schemas.microsoft.com/office/powerpoint/2010/main" val="1306795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84083-959B-24AB-B0DF-57073432B24C}"/>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2D-FFT</a:t>
            </a:r>
          </a:p>
        </p:txBody>
      </p:sp>
      <p:pic>
        <p:nvPicPr>
          <p:cNvPr id="7" name="Picture 6" descr="Chart&#10;&#10;Description automatically generated">
            <a:extLst>
              <a:ext uri="{FF2B5EF4-FFF2-40B4-BE49-F238E27FC236}">
                <a16:creationId xmlns:a16="http://schemas.microsoft.com/office/drawing/2014/main" id="{D84C2346-456C-3FD4-109F-8BF408A2D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15" y="1223778"/>
            <a:ext cx="9843365" cy="4664452"/>
          </a:xfrm>
          <a:prstGeom prst="rect">
            <a:avLst/>
          </a:prstGeom>
        </p:spPr>
      </p:pic>
    </p:spTree>
    <p:extLst>
      <p:ext uri="{BB962C8B-B14F-4D97-AF65-F5344CB8AC3E}">
        <p14:creationId xmlns:p14="http://schemas.microsoft.com/office/powerpoint/2010/main" val="479016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83E-EAE1-D59C-7F3E-E59FEB7824C2}"/>
              </a:ext>
            </a:extLst>
          </p:cNvPr>
          <p:cNvSpPr>
            <a:spLocks noGrp="1"/>
          </p:cNvSpPr>
          <p:nvPr>
            <p:ph type="title"/>
          </p:nvPr>
        </p:nvSpPr>
        <p:spPr/>
        <p:txBody>
          <a:bodyPr/>
          <a:lstStyle/>
          <a:p>
            <a:r>
              <a:rPr lang="en-GB" dirty="0"/>
              <a:t>2D-FFT</a:t>
            </a:r>
          </a:p>
        </p:txBody>
      </p:sp>
      <p:pic>
        <p:nvPicPr>
          <p:cNvPr id="4" name="Picture 3" descr="Chart&#10;&#10;Description automatically generated">
            <a:extLst>
              <a:ext uri="{FF2B5EF4-FFF2-40B4-BE49-F238E27FC236}">
                <a16:creationId xmlns:a16="http://schemas.microsoft.com/office/drawing/2014/main" id="{3FA3E555-B46E-6681-C88E-0A5DCDB95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86" y="1437559"/>
            <a:ext cx="10092198" cy="4533672"/>
          </a:xfrm>
          <a:prstGeom prst="rect">
            <a:avLst/>
          </a:prstGeom>
        </p:spPr>
      </p:pic>
    </p:spTree>
    <p:extLst>
      <p:ext uri="{BB962C8B-B14F-4D97-AF65-F5344CB8AC3E}">
        <p14:creationId xmlns:p14="http://schemas.microsoft.com/office/powerpoint/2010/main" val="4199617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A5E9-34BD-8BF7-23C9-5D9229BCC23A}"/>
              </a:ext>
            </a:extLst>
          </p:cNvPr>
          <p:cNvSpPr>
            <a:spLocks noGrp="1"/>
          </p:cNvSpPr>
          <p:nvPr>
            <p:ph type="title"/>
          </p:nvPr>
        </p:nvSpPr>
        <p:spPr/>
        <p:txBody>
          <a:bodyPr/>
          <a:lstStyle/>
          <a:p>
            <a:r>
              <a:rPr lang="en-GB" dirty="0"/>
              <a:t>2D-FFT</a:t>
            </a:r>
          </a:p>
        </p:txBody>
      </p:sp>
      <p:pic>
        <p:nvPicPr>
          <p:cNvPr id="4" name="Picture 3" descr="Chart&#10;&#10;Description automatically generated">
            <a:extLst>
              <a:ext uri="{FF2B5EF4-FFF2-40B4-BE49-F238E27FC236}">
                <a16:creationId xmlns:a16="http://schemas.microsoft.com/office/drawing/2014/main" id="{2AC99FDD-7CF9-0F77-95FF-CA4E4E13F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78" y="1403502"/>
            <a:ext cx="10021844" cy="4809754"/>
          </a:xfrm>
          <a:prstGeom prst="rect">
            <a:avLst/>
          </a:prstGeom>
        </p:spPr>
      </p:pic>
    </p:spTree>
    <p:extLst>
      <p:ext uri="{BB962C8B-B14F-4D97-AF65-F5344CB8AC3E}">
        <p14:creationId xmlns:p14="http://schemas.microsoft.com/office/powerpoint/2010/main" val="2744984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CDDA-5CF6-21BC-7EF6-BD22D42A2DE1}"/>
              </a:ext>
            </a:extLst>
          </p:cNvPr>
          <p:cNvSpPr>
            <a:spLocks noGrp="1"/>
          </p:cNvSpPr>
          <p:nvPr>
            <p:ph type="title"/>
          </p:nvPr>
        </p:nvSpPr>
        <p:spPr/>
        <p:txBody>
          <a:bodyPr/>
          <a:lstStyle/>
          <a:p>
            <a:r>
              <a:rPr lang="en-GB" dirty="0"/>
              <a:t>2D-FFT</a:t>
            </a:r>
          </a:p>
        </p:txBody>
      </p:sp>
      <p:pic>
        <p:nvPicPr>
          <p:cNvPr id="5" name="Picture 4" descr="Chart&#10;&#10;Description automatically generated">
            <a:extLst>
              <a:ext uri="{FF2B5EF4-FFF2-40B4-BE49-F238E27FC236}">
                <a16:creationId xmlns:a16="http://schemas.microsoft.com/office/drawing/2014/main" id="{A0474982-AFC3-5D07-539A-5FBCCA5C0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7899"/>
            <a:ext cx="10591800" cy="5306957"/>
          </a:xfrm>
          <a:prstGeom prst="rect">
            <a:avLst/>
          </a:prstGeom>
        </p:spPr>
      </p:pic>
    </p:spTree>
    <p:extLst>
      <p:ext uri="{BB962C8B-B14F-4D97-AF65-F5344CB8AC3E}">
        <p14:creationId xmlns:p14="http://schemas.microsoft.com/office/powerpoint/2010/main" val="1668659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76CC-42F8-BA91-EE60-BCD7AB5DEFE5}"/>
              </a:ext>
            </a:extLst>
          </p:cNvPr>
          <p:cNvSpPr>
            <a:spLocks noGrp="1"/>
          </p:cNvSpPr>
          <p:nvPr>
            <p:ph type="title"/>
          </p:nvPr>
        </p:nvSpPr>
        <p:spPr/>
        <p:txBody>
          <a:bodyPr/>
          <a:lstStyle/>
          <a:p>
            <a:r>
              <a:rPr lang="en-GB" dirty="0"/>
              <a:t>2D-FFT</a:t>
            </a:r>
          </a:p>
        </p:txBody>
      </p:sp>
      <p:pic>
        <p:nvPicPr>
          <p:cNvPr id="5" name="Picture 4" descr="Chart&#10;&#10;Description automatically generated">
            <a:extLst>
              <a:ext uri="{FF2B5EF4-FFF2-40B4-BE49-F238E27FC236}">
                <a16:creationId xmlns:a16="http://schemas.microsoft.com/office/drawing/2014/main" id="{C3D6E4E4-CCEF-1CF3-3702-4067751C1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507" y="1300540"/>
            <a:ext cx="10252716" cy="5061350"/>
          </a:xfrm>
          <a:prstGeom prst="rect">
            <a:avLst/>
          </a:prstGeom>
        </p:spPr>
      </p:pic>
    </p:spTree>
    <p:extLst>
      <p:ext uri="{BB962C8B-B14F-4D97-AF65-F5344CB8AC3E}">
        <p14:creationId xmlns:p14="http://schemas.microsoft.com/office/powerpoint/2010/main" val="210581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B4672-188B-408B-054D-94F0E7E99DAB}"/>
              </a:ext>
            </a:extLst>
          </p:cNvPr>
          <p:cNvSpPr>
            <a:spLocks noGrp="1"/>
          </p:cNvSpPr>
          <p:nvPr>
            <p:ph type="title"/>
          </p:nvPr>
        </p:nvSpPr>
        <p:spPr/>
        <p:txBody>
          <a:bodyPr/>
          <a:lstStyle/>
          <a:p>
            <a:r>
              <a:rPr lang="en-GB" dirty="0"/>
              <a:t>2D-FFT</a:t>
            </a:r>
          </a:p>
        </p:txBody>
      </p:sp>
      <p:pic>
        <p:nvPicPr>
          <p:cNvPr id="4" name="Picture 3" descr="Chart, scatter chart&#10;&#10;Description automatically generated">
            <a:extLst>
              <a:ext uri="{FF2B5EF4-FFF2-40B4-BE49-F238E27FC236}">
                <a16:creationId xmlns:a16="http://schemas.microsoft.com/office/drawing/2014/main" id="{1A680F86-EE4E-943C-3F58-AB775201F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017" y="1323929"/>
            <a:ext cx="10042913" cy="5417339"/>
          </a:xfrm>
          <a:prstGeom prst="rect">
            <a:avLst/>
          </a:prstGeom>
        </p:spPr>
      </p:pic>
    </p:spTree>
    <p:extLst>
      <p:ext uri="{BB962C8B-B14F-4D97-AF65-F5344CB8AC3E}">
        <p14:creationId xmlns:p14="http://schemas.microsoft.com/office/powerpoint/2010/main" val="3038985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Background Correction</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a:xfrm>
            <a:off x="7941364" y="1825625"/>
            <a:ext cx="3412435" cy="4351338"/>
          </a:xfrm>
        </p:spPr>
        <p:txBody>
          <a:bodyPr/>
          <a:lstStyle/>
          <a:p>
            <a:r>
              <a:rPr lang="en-GB" dirty="0"/>
              <a:t>Infra-red background noise</a:t>
            </a:r>
          </a:p>
          <a:p>
            <a:r>
              <a:rPr lang="en-GB" dirty="0"/>
              <a:t>Infra-red illumination pattern</a:t>
            </a:r>
          </a:p>
          <a:p>
            <a:r>
              <a:rPr lang="en-GB" dirty="0"/>
              <a:t>Railway track reflection and shadowing effect</a:t>
            </a:r>
          </a:p>
          <a:p>
            <a:r>
              <a:rPr lang="en-GB" dirty="0"/>
              <a:t>2D surface polynomial fitting</a:t>
            </a:r>
          </a:p>
        </p:txBody>
      </p:sp>
      <p:pic>
        <p:nvPicPr>
          <p:cNvPr id="11" name="Picture 10" descr="Chart&#10;&#10;Description automatically generated">
            <a:extLst>
              <a:ext uri="{FF2B5EF4-FFF2-40B4-BE49-F238E27FC236}">
                <a16:creationId xmlns:a16="http://schemas.microsoft.com/office/drawing/2014/main" id="{44BEEBBA-E091-4997-B37A-1059BCF92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37817"/>
            <a:ext cx="5852172" cy="4389129"/>
          </a:xfrm>
          <a:prstGeom prst="rect">
            <a:avLst/>
          </a:prstGeom>
        </p:spPr>
      </p:pic>
    </p:spTree>
    <p:extLst>
      <p:ext uri="{BB962C8B-B14F-4D97-AF65-F5344CB8AC3E}">
        <p14:creationId xmlns:p14="http://schemas.microsoft.com/office/powerpoint/2010/main" val="201036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9A63-529D-DD39-29E3-8E33797C599A}"/>
              </a:ext>
            </a:extLst>
          </p:cNvPr>
          <p:cNvSpPr>
            <a:spLocks noGrp="1"/>
          </p:cNvSpPr>
          <p:nvPr>
            <p:ph type="title"/>
          </p:nvPr>
        </p:nvSpPr>
        <p:spPr/>
        <p:txBody>
          <a:bodyPr/>
          <a:lstStyle/>
          <a:p>
            <a:r>
              <a:rPr lang="en-GB" dirty="0"/>
              <a:t>2D-FFT examples (Rio-Tinto)</a:t>
            </a:r>
          </a:p>
        </p:txBody>
      </p:sp>
      <p:pic>
        <p:nvPicPr>
          <p:cNvPr id="5" name="Picture 4" descr="Diagram&#10;&#10;Description automatically generated with low confidence">
            <a:extLst>
              <a:ext uri="{FF2B5EF4-FFF2-40B4-BE49-F238E27FC236}">
                <a16:creationId xmlns:a16="http://schemas.microsoft.com/office/drawing/2014/main" id="{A0AFE190-5145-F17C-E172-4B51B75E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60" y="1398377"/>
            <a:ext cx="8568361" cy="5330446"/>
          </a:xfrm>
          <a:prstGeom prst="rect">
            <a:avLst/>
          </a:prstGeom>
        </p:spPr>
      </p:pic>
    </p:spTree>
    <p:extLst>
      <p:ext uri="{BB962C8B-B14F-4D97-AF65-F5344CB8AC3E}">
        <p14:creationId xmlns:p14="http://schemas.microsoft.com/office/powerpoint/2010/main" val="323775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B323-ABDB-70EB-8021-BD32418481CC}"/>
              </a:ext>
            </a:extLst>
          </p:cNvPr>
          <p:cNvSpPr>
            <a:spLocks noGrp="1"/>
          </p:cNvSpPr>
          <p:nvPr>
            <p:ph type="title"/>
          </p:nvPr>
        </p:nvSpPr>
        <p:spPr/>
        <p:txBody>
          <a:bodyPr/>
          <a:lstStyle/>
          <a:p>
            <a:r>
              <a:rPr lang="en-GB" dirty="0"/>
              <a:t>2D-FFT examples (Rio-Tinto)</a:t>
            </a:r>
          </a:p>
        </p:txBody>
      </p:sp>
      <p:pic>
        <p:nvPicPr>
          <p:cNvPr id="5" name="Picture 4" descr="Chart, line chart&#10;&#10;Description automatically generated">
            <a:extLst>
              <a:ext uri="{FF2B5EF4-FFF2-40B4-BE49-F238E27FC236}">
                <a16:creationId xmlns:a16="http://schemas.microsoft.com/office/drawing/2014/main" id="{54FD5D8F-3041-45E1-118B-C90E153F6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74" y="1428987"/>
            <a:ext cx="6985763" cy="5239322"/>
          </a:xfrm>
          <a:prstGeom prst="rect">
            <a:avLst/>
          </a:prstGeom>
        </p:spPr>
      </p:pic>
    </p:spTree>
    <p:extLst>
      <p:ext uri="{BB962C8B-B14F-4D97-AF65-F5344CB8AC3E}">
        <p14:creationId xmlns:p14="http://schemas.microsoft.com/office/powerpoint/2010/main" val="1042466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C1CE-364F-930E-E14A-9E121D8ADE2B}"/>
              </a:ext>
            </a:extLst>
          </p:cNvPr>
          <p:cNvSpPr>
            <a:spLocks noGrp="1"/>
          </p:cNvSpPr>
          <p:nvPr>
            <p:ph type="title"/>
          </p:nvPr>
        </p:nvSpPr>
        <p:spPr/>
        <p:txBody>
          <a:bodyPr/>
          <a:lstStyle/>
          <a:p>
            <a:r>
              <a:rPr lang="en-GB" dirty="0"/>
              <a:t>Helping Mud-spot Identification?</a:t>
            </a:r>
          </a:p>
        </p:txBody>
      </p:sp>
      <p:pic>
        <p:nvPicPr>
          <p:cNvPr id="5" name="Picture 4" descr="A picture containing graphical user interface&#10;&#10;Description automatically generated">
            <a:extLst>
              <a:ext uri="{FF2B5EF4-FFF2-40B4-BE49-F238E27FC236}">
                <a16:creationId xmlns:a16="http://schemas.microsoft.com/office/drawing/2014/main" id="{C3DD2692-3946-2A11-C6D7-539918145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713" y="1573956"/>
            <a:ext cx="8832573" cy="5167312"/>
          </a:xfrm>
          <a:prstGeom prst="rect">
            <a:avLst/>
          </a:prstGeom>
        </p:spPr>
      </p:pic>
    </p:spTree>
    <p:extLst>
      <p:ext uri="{BB962C8B-B14F-4D97-AF65-F5344CB8AC3E}">
        <p14:creationId xmlns:p14="http://schemas.microsoft.com/office/powerpoint/2010/main" val="14949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0BE5-F9E8-9241-339C-3F0D5BD743D7}"/>
              </a:ext>
            </a:extLst>
          </p:cNvPr>
          <p:cNvSpPr>
            <a:spLocks noGrp="1"/>
          </p:cNvSpPr>
          <p:nvPr>
            <p:ph type="title"/>
          </p:nvPr>
        </p:nvSpPr>
        <p:spPr/>
        <p:txBody>
          <a:bodyPr/>
          <a:lstStyle/>
          <a:p>
            <a:r>
              <a:rPr lang="en-GB" dirty="0"/>
              <a:t>Revisit the Wavelet method</a:t>
            </a:r>
          </a:p>
        </p:txBody>
      </p:sp>
      <p:sp>
        <p:nvSpPr>
          <p:cNvPr id="3" name="Content Placeholder 2">
            <a:extLst>
              <a:ext uri="{FF2B5EF4-FFF2-40B4-BE49-F238E27FC236}">
                <a16:creationId xmlns:a16="http://schemas.microsoft.com/office/drawing/2014/main" id="{4353CB71-6744-FF31-E6CE-119D593F185B}"/>
              </a:ext>
            </a:extLst>
          </p:cNvPr>
          <p:cNvSpPr>
            <a:spLocks noGrp="1"/>
          </p:cNvSpPr>
          <p:nvPr>
            <p:ph idx="1"/>
          </p:nvPr>
        </p:nvSpPr>
        <p:spPr>
          <a:xfrm>
            <a:off x="8939768" y="1420237"/>
            <a:ext cx="2817458" cy="5243209"/>
          </a:xfrm>
        </p:spPr>
        <p:txBody>
          <a:bodyPr/>
          <a:lstStyle/>
          <a:p>
            <a:r>
              <a:rPr lang="en-GB" dirty="0"/>
              <a:t>Enjoys a better resolution (the wavelet can be scaled to any resolution).</a:t>
            </a:r>
          </a:p>
          <a:p>
            <a:r>
              <a:rPr lang="en-GB" dirty="0"/>
              <a:t>Family of wavelet to choose from.</a:t>
            </a:r>
          </a:p>
          <a:p>
            <a:r>
              <a:rPr lang="en-GB" dirty="0"/>
              <a:t>PSD needs to be normalised by the wavelength^2</a:t>
            </a:r>
          </a:p>
        </p:txBody>
      </p:sp>
      <p:pic>
        <p:nvPicPr>
          <p:cNvPr id="7" name="Picture 6" descr="A picture containing graphical user interface&#10;&#10;Description automatically generated">
            <a:extLst>
              <a:ext uri="{FF2B5EF4-FFF2-40B4-BE49-F238E27FC236}">
                <a16:creationId xmlns:a16="http://schemas.microsoft.com/office/drawing/2014/main" id="{7108DF1C-111B-116D-72CE-DA80694F4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20238"/>
            <a:ext cx="7698142" cy="5437762"/>
          </a:xfrm>
          <a:prstGeom prst="rect">
            <a:avLst/>
          </a:prstGeom>
        </p:spPr>
      </p:pic>
    </p:spTree>
    <p:extLst>
      <p:ext uri="{BB962C8B-B14F-4D97-AF65-F5344CB8AC3E}">
        <p14:creationId xmlns:p14="http://schemas.microsoft.com/office/powerpoint/2010/main" val="1669423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F49D-12C2-83FD-CF54-38E24AA50343}"/>
              </a:ext>
            </a:extLst>
          </p:cNvPr>
          <p:cNvSpPr>
            <a:spLocks noGrp="1"/>
          </p:cNvSpPr>
          <p:nvPr>
            <p:ph type="title"/>
          </p:nvPr>
        </p:nvSpPr>
        <p:spPr/>
        <p:txBody>
          <a:bodyPr/>
          <a:lstStyle/>
          <a:p>
            <a:r>
              <a:rPr lang="en-GB" dirty="0"/>
              <a:t>Wavelet Method</a:t>
            </a:r>
          </a:p>
        </p:txBody>
      </p:sp>
      <p:sp>
        <p:nvSpPr>
          <p:cNvPr id="3" name="Content Placeholder 2">
            <a:extLst>
              <a:ext uri="{FF2B5EF4-FFF2-40B4-BE49-F238E27FC236}">
                <a16:creationId xmlns:a16="http://schemas.microsoft.com/office/drawing/2014/main" id="{FC57849E-B192-6FBF-A587-D04424595385}"/>
              </a:ext>
            </a:extLst>
          </p:cNvPr>
          <p:cNvSpPr>
            <a:spLocks noGrp="1"/>
          </p:cNvSpPr>
          <p:nvPr>
            <p:ph idx="1"/>
          </p:nvPr>
        </p:nvSpPr>
        <p:spPr>
          <a:xfrm>
            <a:off x="9192638" y="1825625"/>
            <a:ext cx="2161162" cy="4351338"/>
          </a:xfrm>
        </p:spPr>
        <p:txBody>
          <a:bodyPr/>
          <a:lstStyle/>
          <a:p>
            <a:r>
              <a:rPr lang="en-GB" dirty="0"/>
              <a:t>Data length affects the stability of the transform</a:t>
            </a:r>
          </a:p>
          <a:p>
            <a:r>
              <a:rPr lang="en-GB" dirty="0"/>
              <a:t>Rows are favoured over columns</a:t>
            </a:r>
          </a:p>
        </p:txBody>
      </p:sp>
      <p:pic>
        <p:nvPicPr>
          <p:cNvPr id="5" name="Picture 4" descr="Chart&#10;&#10;Description automatically generated">
            <a:extLst>
              <a:ext uri="{FF2B5EF4-FFF2-40B4-BE49-F238E27FC236}">
                <a16:creationId xmlns:a16="http://schemas.microsoft.com/office/drawing/2014/main" id="{A37DE71B-7B4C-F423-3DDD-771D43CA9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968" y="1564394"/>
            <a:ext cx="8211390" cy="5293605"/>
          </a:xfrm>
          <a:prstGeom prst="rect">
            <a:avLst/>
          </a:prstGeom>
        </p:spPr>
      </p:pic>
    </p:spTree>
    <p:extLst>
      <p:ext uri="{BB962C8B-B14F-4D97-AF65-F5344CB8AC3E}">
        <p14:creationId xmlns:p14="http://schemas.microsoft.com/office/powerpoint/2010/main" val="1780315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6976A-AE8C-06F9-923A-4112D6833999}"/>
              </a:ext>
            </a:extLst>
          </p:cNvPr>
          <p:cNvSpPr>
            <a:spLocks noGrp="1"/>
          </p:cNvSpPr>
          <p:nvPr>
            <p:ph type="title"/>
          </p:nvPr>
        </p:nvSpPr>
        <p:spPr/>
        <p:txBody>
          <a:bodyPr/>
          <a:lstStyle/>
          <a:p>
            <a:r>
              <a:rPr lang="en-GB" dirty="0"/>
              <a:t>Wavelet Method</a:t>
            </a:r>
          </a:p>
        </p:txBody>
      </p:sp>
      <p:sp>
        <p:nvSpPr>
          <p:cNvPr id="3" name="Content Placeholder 2">
            <a:extLst>
              <a:ext uri="{FF2B5EF4-FFF2-40B4-BE49-F238E27FC236}">
                <a16:creationId xmlns:a16="http://schemas.microsoft.com/office/drawing/2014/main" id="{B7D9ED34-A267-B39A-72C4-2B4F8F94DDB2}"/>
              </a:ext>
            </a:extLst>
          </p:cNvPr>
          <p:cNvSpPr>
            <a:spLocks noGrp="1"/>
          </p:cNvSpPr>
          <p:nvPr>
            <p:ph idx="1"/>
          </p:nvPr>
        </p:nvSpPr>
        <p:spPr>
          <a:xfrm>
            <a:off x="9027268" y="1825625"/>
            <a:ext cx="2326532" cy="4351338"/>
          </a:xfrm>
        </p:spPr>
        <p:txBody>
          <a:bodyPr/>
          <a:lstStyle/>
          <a:p>
            <a:r>
              <a:rPr lang="en-GB" dirty="0"/>
              <a:t>Averaging</a:t>
            </a:r>
          </a:p>
        </p:txBody>
      </p:sp>
      <p:pic>
        <p:nvPicPr>
          <p:cNvPr id="5" name="Picture 4" descr="Chart, line chart&#10;&#10;Description automatically generated">
            <a:extLst>
              <a:ext uri="{FF2B5EF4-FFF2-40B4-BE49-F238E27FC236}">
                <a16:creationId xmlns:a16="http://schemas.microsoft.com/office/drawing/2014/main" id="{A556B7DD-0B09-E5AD-3FEE-E1D0B5205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141" y="1396692"/>
            <a:ext cx="6190500" cy="4901194"/>
          </a:xfrm>
          <a:prstGeom prst="rect">
            <a:avLst/>
          </a:prstGeom>
        </p:spPr>
      </p:pic>
    </p:spTree>
    <p:extLst>
      <p:ext uri="{BB962C8B-B14F-4D97-AF65-F5344CB8AC3E}">
        <p14:creationId xmlns:p14="http://schemas.microsoft.com/office/powerpoint/2010/main" val="1526713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201B-5668-61AB-98AB-3F9B631F1D87}"/>
              </a:ext>
            </a:extLst>
          </p:cNvPr>
          <p:cNvSpPr>
            <a:spLocks noGrp="1"/>
          </p:cNvSpPr>
          <p:nvPr>
            <p:ph type="title"/>
          </p:nvPr>
        </p:nvSpPr>
        <p:spPr/>
        <p:txBody>
          <a:bodyPr/>
          <a:lstStyle/>
          <a:p>
            <a:r>
              <a:rPr lang="en-GB" dirty="0"/>
              <a:t>Manually Derived Particle Sizes</a:t>
            </a:r>
          </a:p>
        </p:txBody>
      </p:sp>
      <p:sp>
        <p:nvSpPr>
          <p:cNvPr id="3" name="Content Placeholder 2">
            <a:extLst>
              <a:ext uri="{FF2B5EF4-FFF2-40B4-BE49-F238E27FC236}">
                <a16:creationId xmlns:a16="http://schemas.microsoft.com/office/drawing/2014/main" id="{1F03C372-710E-0753-2D79-3C5AA94F01D3}"/>
              </a:ext>
            </a:extLst>
          </p:cNvPr>
          <p:cNvSpPr>
            <a:spLocks noGrp="1"/>
          </p:cNvSpPr>
          <p:nvPr>
            <p:ph idx="1"/>
          </p:nvPr>
        </p:nvSpPr>
        <p:spPr>
          <a:xfrm>
            <a:off x="8667344" y="1825625"/>
            <a:ext cx="2686455" cy="4351338"/>
          </a:xfrm>
        </p:spPr>
        <p:txBody>
          <a:bodyPr>
            <a:normAutofit fontScale="92500" lnSpcReduction="20000"/>
          </a:bodyPr>
          <a:lstStyle/>
          <a:p>
            <a:r>
              <a:rPr lang="en-GB" dirty="0"/>
              <a:t>For each particle, first work out the longest axis.</a:t>
            </a:r>
          </a:p>
          <a:p>
            <a:r>
              <a:rPr lang="en-GB" dirty="0"/>
              <a:t>Second, draw a line perpendicular to the longest axis</a:t>
            </a:r>
          </a:p>
          <a:p>
            <a:r>
              <a:rPr lang="en-GB" dirty="0"/>
              <a:t>The secondary axis is the most relevant to sieve analysis (fall through by the short axis).</a:t>
            </a:r>
          </a:p>
        </p:txBody>
      </p:sp>
      <p:pic>
        <p:nvPicPr>
          <p:cNvPr id="6" name="Picture 5">
            <a:extLst>
              <a:ext uri="{FF2B5EF4-FFF2-40B4-BE49-F238E27FC236}">
                <a16:creationId xmlns:a16="http://schemas.microsoft.com/office/drawing/2014/main" id="{A1C31372-D9ED-7653-9223-D1D40BE6A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720" y="1293787"/>
            <a:ext cx="6810876" cy="24805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FA3502-789D-3DD0-8B87-01E415087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294" y="4095345"/>
            <a:ext cx="6873757" cy="261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754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A687-9C8E-06C7-B317-D29ACA6D19D9}"/>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947F0946-9586-D4A3-A5D3-A9007156A7E6}"/>
              </a:ext>
            </a:extLst>
          </p:cNvPr>
          <p:cNvSpPr>
            <a:spLocks noGrp="1"/>
          </p:cNvSpPr>
          <p:nvPr>
            <p:ph idx="1"/>
          </p:nvPr>
        </p:nvSpPr>
        <p:spPr>
          <a:xfrm>
            <a:off x="9134272" y="1825625"/>
            <a:ext cx="2219527" cy="4351338"/>
          </a:xfrm>
        </p:spPr>
        <p:txBody>
          <a:bodyPr/>
          <a:lstStyle/>
          <a:p>
            <a:r>
              <a:rPr lang="en-GB" dirty="0"/>
              <a:t>Large particle sizes</a:t>
            </a:r>
          </a:p>
        </p:txBody>
      </p:sp>
      <p:pic>
        <p:nvPicPr>
          <p:cNvPr id="9" name="Picture 8" descr="Chart, line chart&#10;&#10;Description automatically generated">
            <a:extLst>
              <a:ext uri="{FF2B5EF4-FFF2-40B4-BE49-F238E27FC236}">
                <a16:creationId xmlns:a16="http://schemas.microsoft.com/office/drawing/2014/main" id="{E76291D5-09F0-D2DF-AE75-506F972AB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92" y="1303306"/>
            <a:ext cx="7655025" cy="5490501"/>
          </a:xfrm>
          <a:prstGeom prst="rect">
            <a:avLst/>
          </a:prstGeom>
        </p:spPr>
      </p:pic>
    </p:spTree>
    <p:extLst>
      <p:ext uri="{BB962C8B-B14F-4D97-AF65-F5344CB8AC3E}">
        <p14:creationId xmlns:p14="http://schemas.microsoft.com/office/powerpoint/2010/main" val="2291213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D6EC-B125-2272-10A5-C46912DCBF52}"/>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E894E00C-C903-F9CD-ADB6-C8EAF765C2CD}"/>
              </a:ext>
            </a:extLst>
          </p:cNvPr>
          <p:cNvSpPr>
            <a:spLocks noGrp="1"/>
          </p:cNvSpPr>
          <p:nvPr>
            <p:ph idx="1"/>
          </p:nvPr>
        </p:nvSpPr>
        <p:spPr>
          <a:xfrm>
            <a:off x="9027268" y="1825625"/>
            <a:ext cx="2326531" cy="4351338"/>
          </a:xfrm>
        </p:spPr>
        <p:txBody>
          <a:bodyPr/>
          <a:lstStyle/>
          <a:p>
            <a:r>
              <a:rPr lang="en-GB" dirty="0"/>
              <a:t>Large and small particle sizes</a:t>
            </a:r>
          </a:p>
        </p:txBody>
      </p:sp>
      <p:pic>
        <p:nvPicPr>
          <p:cNvPr id="5" name="Picture 4" descr="Chart, line chart&#10;&#10;Description automatically generated">
            <a:extLst>
              <a:ext uri="{FF2B5EF4-FFF2-40B4-BE49-F238E27FC236}">
                <a16:creationId xmlns:a16="http://schemas.microsoft.com/office/drawing/2014/main" id="{3EBA67E8-2073-9CF2-C827-E68F70726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548" y="1356616"/>
            <a:ext cx="7269324" cy="5368116"/>
          </a:xfrm>
          <a:prstGeom prst="rect">
            <a:avLst/>
          </a:prstGeom>
        </p:spPr>
      </p:pic>
    </p:spTree>
    <p:extLst>
      <p:ext uri="{BB962C8B-B14F-4D97-AF65-F5344CB8AC3E}">
        <p14:creationId xmlns:p14="http://schemas.microsoft.com/office/powerpoint/2010/main" val="3789285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495E-4D74-B8FA-8FF5-0DB35CED7ED7}"/>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37AFA86E-0269-43A7-AF11-87CEB6A7DAC7}"/>
              </a:ext>
            </a:extLst>
          </p:cNvPr>
          <p:cNvSpPr>
            <a:spLocks noGrp="1"/>
          </p:cNvSpPr>
          <p:nvPr>
            <p:ph idx="1"/>
          </p:nvPr>
        </p:nvSpPr>
        <p:spPr>
          <a:xfrm>
            <a:off x="8929990" y="1825625"/>
            <a:ext cx="2423809" cy="4351338"/>
          </a:xfrm>
        </p:spPr>
        <p:txBody>
          <a:bodyPr/>
          <a:lstStyle/>
          <a:p>
            <a:r>
              <a:rPr lang="en-GB" dirty="0"/>
              <a:t>Fine particles</a:t>
            </a:r>
          </a:p>
        </p:txBody>
      </p:sp>
      <p:pic>
        <p:nvPicPr>
          <p:cNvPr id="7" name="Picture 6" descr="Chart, line chart&#10;&#10;Description automatically generated">
            <a:extLst>
              <a:ext uri="{FF2B5EF4-FFF2-40B4-BE49-F238E27FC236}">
                <a16:creationId xmlns:a16="http://schemas.microsoft.com/office/drawing/2014/main" id="{ED991919-6402-1E5C-117F-D0659E8AB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570" y="1438425"/>
            <a:ext cx="7031477" cy="5200868"/>
          </a:xfrm>
          <a:prstGeom prst="rect">
            <a:avLst/>
          </a:prstGeom>
        </p:spPr>
      </p:pic>
    </p:spTree>
    <p:extLst>
      <p:ext uri="{BB962C8B-B14F-4D97-AF65-F5344CB8AC3E}">
        <p14:creationId xmlns:p14="http://schemas.microsoft.com/office/powerpoint/2010/main" val="148250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Histogram Equalisation</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a:xfrm>
            <a:off x="7715656" y="1825625"/>
            <a:ext cx="3638144" cy="4351338"/>
          </a:xfrm>
        </p:spPr>
        <p:txBody>
          <a:bodyPr/>
          <a:lstStyle/>
          <a:p>
            <a:pPr marL="0" indent="0">
              <a:buNone/>
            </a:pPr>
            <a:r>
              <a:rPr lang="en-GB" dirty="0"/>
              <a:t>The aims are:</a:t>
            </a:r>
          </a:p>
          <a:p>
            <a:r>
              <a:rPr lang="en-GB" dirty="0"/>
              <a:t>Improve brightness</a:t>
            </a:r>
          </a:p>
          <a:p>
            <a:r>
              <a:rPr lang="en-GB" dirty="0"/>
              <a:t>Normalise average brightness</a:t>
            </a:r>
          </a:p>
          <a:p>
            <a:r>
              <a:rPr lang="en-GB" dirty="0"/>
              <a:t>Maximize contrast without affecting details</a:t>
            </a:r>
          </a:p>
          <a:p>
            <a:endParaRPr lang="en-GB" dirty="0"/>
          </a:p>
          <a:p>
            <a:endParaRPr lang="en-GB" dirty="0"/>
          </a:p>
        </p:txBody>
      </p:sp>
      <p:pic>
        <p:nvPicPr>
          <p:cNvPr id="5" name="Picture 4" descr="A picture containing timeline&#10;&#10;Description automatically generated">
            <a:extLst>
              <a:ext uri="{FF2B5EF4-FFF2-40B4-BE49-F238E27FC236}">
                <a16:creationId xmlns:a16="http://schemas.microsoft.com/office/drawing/2014/main" id="{C5E78A02-A34D-4F3C-874A-135622F14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842" y="1574903"/>
            <a:ext cx="5852172" cy="4389129"/>
          </a:xfrm>
          <a:prstGeom prst="rect">
            <a:avLst/>
          </a:prstGeom>
        </p:spPr>
      </p:pic>
    </p:spTree>
    <p:extLst>
      <p:ext uri="{BB962C8B-B14F-4D97-AF65-F5344CB8AC3E}">
        <p14:creationId xmlns:p14="http://schemas.microsoft.com/office/powerpoint/2010/main" val="3166518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489A-B02B-39D6-8E23-80FA85BBB87F}"/>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738085C1-E3E4-326D-B7B0-8FD9776D1D3B}"/>
              </a:ext>
            </a:extLst>
          </p:cNvPr>
          <p:cNvSpPr>
            <a:spLocks noGrp="1"/>
          </p:cNvSpPr>
          <p:nvPr>
            <p:ph idx="1"/>
          </p:nvPr>
        </p:nvSpPr>
        <p:spPr>
          <a:xfrm>
            <a:off x="8754894" y="1825625"/>
            <a:ext cx="2598906" cy="4351338"/>
          </a:xfrm>
        </p:spPr>
        <p:txBody>
          <a:bodyPr>
            <a:normAutofit lnSpcReduction="10000"/>
          </a:bodyPr>
          <a:lstStyle/>
          <a:p>
            <a:r>
              <a:rPr lang="en-GB" dirty="0"/>
              <a:t>Large particle sizes but underestimated by the wavelet method, possibly down to oil contamination (high frequency components). </a:t>
            </a:r>
          </a:p>
        </p:txBody>
      </p:sp>
      <p:pic>
        <p:nvPicPr>
          <p:cNvPr id="5" name="Picture 4" descr="Chart, line chart&#10;&#10;Description automatically generated">
            <a:extLst>
              <a:ext uri="{FF2B5EF4-FFF2-40B4-BE49-F238E27FC236}">
                <a16:creationId xmlns:a16="http://schemas.microsoft.com/office/drawing/2014/main" id="{2BF9CD87-7BDE-319D-8746-726613D7D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2042"/>
            <a:ext cx="7148209" cy="5336507"/>
          </a:xfrm>
          <a:prstGeom prst="rect">
            <a:avLst/>
          </a:prstGeom>
        </p:spPr>
      </p:pic>
    </p:spTree>
    <p:extLst>
      <p:ext uri="{BB962C8B-B14F-4D97-AF65-F5344CB8AC3E}">
        <p14:creationId xmlns:p14="http://schemas.microsoft.com/office/powerpoint/2010/main" val="3425227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735D-9DFE-A46F-4C3D-839B17C6AE82}"/>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8C5BDE83-F497-FAB1-E47F-5186C6FCC601}"/>
              </a:ext>
            </a:extLst>
          </p:cNvPr>
          <p:cNvSpPr>
            <a:spLocks noGrp="1"/>
          </p:cNvSpPr>
          <p:nvPr>
            <p:ph idx="1"/>
          </p:nvPr>
        </p:nvSpPr>
        <p:spPr>
          <a:xfrm>
            <a:off x="9066178" y="1825625"/>
            <a:ext cx="2287621" cy="4351338"/>
          </a:xfrm>
        </p:spPr>
        <p:txBody>
          <a:bodyPr/>
          <a:lstStyle/>
          <a:p>
            <a:r>
              <a:rPr lang="en-GB" dirty="0"/>
              <a:t>Without the single outlier, a good correlation is achieved.</a:t>
            </a:r>
          </a:p>
        </p:txBody>
      </p:sp>
      <p:pic>
        <p:nvPicPr>
          <p:cNvPr id="9" name="Picture 8" descr="Chart, line chart, scatter chart&#10;&#10;Description automatically generated">
            <a:extLst>
              <a:ext uri="{FF2B5EF4-FFF2-40B4-BE49-F238E27FC236}">
                <a16:creationId xmlns:a16="http://schemas.microsoft.com/office/drawing/2014/main" id="{9A97D110-A11E-8F8D-89A6-52B863A24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931" y="1272226"/>
            <a:ext cx="7063584" cy="5297688"/>
          </a:xfrm>
          <a:prstGeom prst="rect">
            <a:avLst/>
          </a:prstGeom>
        </p:spPr>
      </p:pic>
    </p:spTree>
    <p:extLst>
      <p:ext uri="{BB962C8B-B14F-4D97-AF65-F5344CB8AC3E}">
        <p14:creationId xmlns:p14="http://schemas.microsoft.com/office/powerpoint/2010/main" val="4247344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CB42-B082-845B-E457-7A2A588C352F}"/>
              </a:ext>
            </a:extLst>
          </p:cNvPr>
          <p:cNvSpPr>
            <a:spLocks noGrp="1"/>
          </p:cNvSpPr>
          <p:nvPr>
            <p:ph type="title"/>
          </p:nvPr>
        </p:nvSpPr>
        <p:spPr/>
        <p:txBody>
          <a:bodyPr/>
          <a:lstStyle/>
          <a:p>
            <a:r>
              <a:rPr lang="en-GB" dirty="0"/>
              <a:t>Run 354 from ARC on a standard 1435 Gauge</a:t>
            </a:r>
          </a:p>
        </p:txBody>
      </p:sp>
      <p:pic>
        <p:nvPicPr>
          <p:cNvPr id="5" name="Picture 4" descr="Calendar&#10;&#10;Description automatically generated">
            <a:extLst>
              <a:ext uri="{FF2B5EF4-FFF2-40B4-BE49-F238E27FC236}">
                <a16:creationId xmlns:a16="http://schemas.microsoft.com/office/drawing/2014/main" id="{4DBEEA12-1040-1B8D-BEDE-6C57BC08E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60449"/>
            <a:ext cx="7547533" cy="5390545"/>
          </a:xfrm>
          <a:prstGeom prst="rect">
            <a:avLst/>
          </a:prstGeom>
        </p:spPr>
      </p:pic>
      <p:sp>
        <p:nvSpPr>
          <p:cNvPr id="6" name="Content Placeholder 2">
            <a:extLst>
              <a:ext uri="{FF2B5EF4-FFF2-40B4-BE49-F238E27FC236}">
                <a16:creationId xmlns:a16="http://schemas.microsoft.com/office/drawing/2014/main" id="{5EEE150A-483D-5163-ACAD-4D559A5029F6}"/>
              </a:ext>
            </a:extLst>
          </p:cNvPr>
          <p:cNvSpPr>
            <a:spLocks noGrp="1"/>
          </p:cNvSpPr>
          <p:nvPr>
            <p:ph idx="1"/>
          </p:nvPr>
        </p:nvSpPr>
        <p:spPr>
          <a:xfrm>
            <a:off x="8929990" y="1825625"/>
            <a:ext cx="2423809" cy="4351338"/>
          </a:xfrm>
        </p:spPr>
        <p:txBody>
          <a:bodyPr>
            <a:normAutofit lnSpcReduction="10000"/>
          </a:bodyPr>
          <a:lstStyle/>
          <a:p>
            <a:r>
              <a:rPr lang="en-GB" dirty="0"/>
              <a:t>1000 valid images processed.</a:t>
            </a:r>
          </a:p>
          <a:p>
            <a:r>
              <a:rPr lang="en-GB" dirty="0"/>
              <a:t>A section from image number 80-89 are showing as examples of small particles</a:t>
            </a:r>
          </a:p>
        </p:txBody>
      </p:sp>
    </p:spTree>
    <p:extLst>
      <p:ext uri="{BB962C8B-B14F-4D97-AF65-F5344CB8AC3E}">
        <p14:creationId xmlns:p14="http://schemas.microsoft.com/office/powerpoint/2010/main" val="2350701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CB42-B082-845B-E457-7A2A588C352F}"/>
              </a:ext>
            </a:extLst>
          </p:cNvPr>
          <p:cNvSpPr>
            <a:spLocks noGrp="1"/>
          </p:cNvSpPr>
          <p:nvPr>
            <p:ph type="title"/>
          </p:nvPr>
        </p:nvSpPr>
        <p:spPr/>
        <p:txBody>
          <a:bodyPr/>
          <a:lstStyle/>
          <a:p>
            <a:r>
              <a:rPr lang="en-GB" dirty="0"/>
              <a:t>Run 354 from ARC on a standard 1435 Gauge</a:t>
            </a:r>
          </a:p>
        </p:txBody>
      </p:sp>
      <p:pic>
        <p:nvPicPr>
          <p:cNvPr id="4" name="Picture 3" descr="Calendar&#10;&#10;Description automatically generated">
            <a:extLst>
              <a:ext uri="{FF2B5EF4-FFF2-40B4-BE49-F238E27FC236}">
                <a16:creationId xmlns:a16="http://schemas.microsoft.com/office/drawing/2014/main" id="{9C3F70B8-CD7D-63AF-8930-EADB34DC7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433" y="1272922"/>
            <a:ext cx="7819907" cy="5585078"/>
          </a:xfrm>
          <a:prstGeom prst="rect">
            <a:avLst/>
          </a:prstGeom>
        </p:spPr>
      </p:pic>
      <p:sp>
        <p:nvSpPr>
          <p:cNvPr id="6" name="Content Placeholder 2">
            <a:extLst>
              <a:ext uri="{FF2B5EF4-FFF2-40B4-BE49-F238E27FC236}">
                <a16:creationId xmlns:a16="http://schemas.microsoft.com/office/drawing/2014/main" id="{57F797B1-1FE1-D5D5-4A6E-31ABFDF231D0}"/>
              </a:ext>
            </a:extLst>
          </p:cNvPr>
          <p:cNvSpPr>
            <a:spLocks noGrp="1"/>
          </p:cNvSpPr>
          <p:nvPr>
            <p:ph idx="1"/>
          </p:nvPr>
        </p:nvSpPr>
        <p:spPr>
          <a:xfrm>
            <a:off x="8929990" y="1825625"/>
            <a:ext cx="2423809" cy="4351338"/>
          </a:xfrm>
        </p:spPr>
        <p:txBody>
          <a:bodyPr>
            <a:normAutofit/>
          </a:bodyPr>
          <a:lstStyle/>
          <a:p>
            <a:r>
              <a:rPr lang="en-GB" dirty="0"/>
              <a:t>A section from image number 400-409 are showing as examples of large particles</a:t>
            </a:r>
          </a:p>
        </p:txBody>
      </p:sp>
    </p:spTree>
    <p:extLst>
      <p:ext uri="{BB962C8B-B14F-4D97-AF65-F5344CB8AC3E}">
        <p14:creationId xmlns:p14="http://schemas.microsoft.com/office/powerpoint/2010/main" val="1321641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CB42-B082-845B-E457-7A2A588C352F}"/>
              </a:ext>
            </a:extLst>
          </p:cNvPr>
          <p:cNvSpPr>
            <a:spLocks noGrp="1"/>
          </p:cNvSpPr>
          <p:nvPr>
            <p:ph type="title"/>
          </p:nvPr>
        </p:nvSpPr>
        <p:spPr/>
        <p:txBody>
          <a:bodyPr/>
          <a:lstStyle/>
          <a:p>
            <a:r>
              <a:rPr lang="en-GB" dirty="0"/>
              <a:t>Run 354 from ARC on a standard 1435 Gauge</a:t>
            </a:r>
          </a:p>
        </p:txBody>
      </p:sp>
      <p:pic>
        <p:nvPicPr>
          <p:cNvPr id="5" name="Picture 4" descr="Calendar&#10;&#10;Description automatically generated">
            <a:extLst>
              <a:ext uri="{FF2B5EF4-FFF2-40B4-BE49-F238E27FC236}">
                <a16:creationId xmlns:a16="http://schemas.microsoft.com/office/drawing/2014/main" id="{6F1A847D-9EE4-C959-589F-BE02F1281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88" y="1300713"/>
            <a:ext cx="7780996" cy="5557287"/>
          </a:xfrm>
          <a:prstGeom prst="rect">
            <a:avLst/>
          </a:prstGeom>
        </p:spPr>
      </p:pic>
      <p:sp>
        <p:nvSpPr>
          <p:cNvPr id="6" name="Content Placeholder 2">
            <a:extLst>
              <a:ext uri="{FF2B5EF4-FFF2-40B4-BE49-F238E27FC236}">
                <a16:creationId xmlns:a16="http://schemas.microsoft.com/office/drawing/2014/main" id="{D008D893-29E8-7FFC-964F-35F17A23F7E6}"/>
              </a:ext>
            </a:extLst>
          </p:cNvPr>
          <p:cNvSpPr>
            <a:spLocks noGrp="1"/>
          </p:cNvSpPr>
          <p:nvPr>
            <p:ph idx="1"/>
          </p:nvPr>
        </p:nvSpPr>
        <p:spPr>
          <a:xfrm>
            <a:off x="8929990" y="1825625"/>
            <a:ext cx="2423809" cy="4351338"/>
          </a:xfrm>
        </p:spPr>
        <p:txBody>
          <a:bodyPr>
            <a:normAutofit/>
          </a:bodyPr>
          <a:lstStyle/>
          <a:p>
            <a:r>
              <a:rPr lang="en-GB" dirty="0"/>
              <a:t>A section from image number 540-549 are showing as examples of large particles</a:t>
            </a:r>
          </a:p>
        </p:txBody>
      </p:sp>
    </p:spTree>
    <p:extLst>
      <p:ext uri="{BB962C8B-B14F-4D97-AF65-F5344CB8AC3E}">
        <p14:creationId xmlns:p14="http://schemas.microsoft.com/office/powerpoint/2010/main" val="2661526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CB42-B082-845B-E457-7A2A588C352F}"/>
              </a:ext>
            </a:extLst>
          </p:cNvPr>
          <p:cNvSpPr>
            <a:spLocks noGrp="1"/>
          </p:cNvSpPr>
          <p:nvPr>
            <p:ph type="title"/>
          </p:nvPr>
        </p:nvSpPr>
        <p:spPr/>
        <p:txBody>
          <a:bodyPr/>
          <a:lstStyle/>
          <a:p>
            <a:r>
              <a:rPr lang="en-GB" dirty="0"/>
              <a:t>Run 354 from ARC on a standard 1435 Gauge</a:t>
            </a:r>
          </a:p>
        </p:txBody>
      </p:sp>
      <p:pic>
        <p:nvPicPr>
          <p:cNvPr id="4" name="Picture 3" descr="Calendar&#10;&#10;Description automatically generated">
            <a:extLst>
              <a:ext uri="{FF2B5EF4-FFF2-40B4-BE49-F238E27FC236}">
                <a16:creationId xmlns:a16="http://schemas.microsoft.com/office/drawing/2014/main" id="{0472C73E-1ED0-79DF-193E-E5DD42E01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59027"/>
            <a:ext cx="7839362" cy="5598973"/>
          </a:xfrm>
          <a:prstGeom prst="rect">
            <a:avLst/>
          </a:prstGeom>
        </p:spPr>
      </p:pic>
      <p:sp>
        <p:nvSpPr>
          <p:cNvPr id="6" name="Content Placeholder 2">
            <a:extLst>
              <a:ext uri="{FF2B5EF4-FFF2-40B4-BE49-F238E27FC236}">
                <a16:creationId xmlns:a16="http://schemas.microsoft.com/office/drawing/2014/main" id="{70316AB9-5A41-B95D-544D-FCAD18DA4B7F}"/>
              </a:ext>
            </a:extLst>
          </p:cNvPr>
          <p:cNvSpPr>
            <a:spLocks noGrp="1"/>
          </p:cNvSpPr>
          <p:nvPr>
            <p:ph idx="1"/>
          </p:nvPr>
        </p:nvSpPr>
        <p:spPr>
          <a:xfrm>
            <a:off x="8929990" y="1825625"/>
            <a:ext cx="2423809" cy="4351338"/>
          </a:xfrm>
        </p:spPr>
        <p:txBody>
          <a:bodyPr>
            <a:normAutofit/>
          </a:bodyPr>
          <a:lstStyle/>
          <a:p>
            <a:r>
              <a:rPr lang="en-GB" dirty="0"/>
              <a:t>A section from image number 650-659 are showing as examples of small particles</a:t>
            </a:r>
          </a:p>
        </p:txBody>
      </p:sp>
    </p:spTree>
    <p:extLst>
      <p:ext uri="{BB962C8B-B14F-4D97-AF65-F5344CB8AC3E}">
        <p14:creationId xmlns:p14="http://schemas.microsoft.com/office/powerpoint/2010/main" val="4142859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CB42-B082-845B-E457-7A2A588C352F}"/>
              </a:ext>
            </a:extLst>
          </p:cNvPr>
          <p:cNvSpPr>
            <a:spLocks noGrp="1"/>
          </p:cNvSpPr>
          <p:nvPr>
            <p:ph type="title"/>
          </p:nvPr>
        </p:nvSpPr>
        <p:spPr/>
        <p:txBody>
          <a:bodyPr/>
          <a:lstStyle/>
          <a:p>
            <a:r>
              <a:rPr lang="en-GB" dirty="0"/>
              <a:t>Run 354 from ARC on a standard 1435 Gauge</a:t>
            </a:r>
          </a:p>
        </p:txBody>
      </p:sp>
      <p:pic>
        <p:nvPicPr>
          <p:cNvPr id="5" name="Picture 4" descr="Calendar&#10;&#10;Description automatically generated">
            <a:extLst>
              <a:ext uri="{FF2B5EF4-FFF2-40B4-BE49-F238E27FC236}">
                <a16:creationId xmlns:a16="http://schemas.microsoft.com/office/drawing/2014/main" id="{E9DF43BF-29E8-AE9D-72B6-A19255628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65974"/>
            <a:ext cx="7829635" cy="5592026"/>
          </a:xfrm>
          <a:prstGeom prst="rect">
            <a:avLst/>
          </a:prstGeom>
        </p:spPr>
      </p:pic>
      <p:sp>
        <p:nvSpPr>
          <p:cNvPr id="6" name="Content Placeholder 2">
            <a:extLst>
              <a:ext uri="{FF2B5EF4-FFF2-40B4-BE49-F238E27FC236}">
                <a16:creationId xmlns:a16="http://schemas.microsoft.com/office/drawing/2014/main" id="{52EE081F-0526-FEFB-3C11-88E17ED1813B}"/>
              </a:ext>
            </a:extLst>
          </p:cNvPr>
          <p:cNvSpPr>
            <a:spLocks noGrp="1"/>
          </p:cNvSpPr>
          <p:nvPr>
            <p:ph idx="1"/>
          </p:nvPr>
        </p:nvSpPr>
        <p:spPr>
          <a:xfrm>
            <a:off x="8929990" y="1825625"/>
            <a:ext cx="2423809" cy="4351338"/>
          </a:xfrm>
        </p:spPr>
        <p:txBody>
          <a:bodyPr>
            <a:normAutofit/>
          </a:bodyPr>
          <a:lstStyle/>
          <a:p>
            <a:r>
              <a:rPr lang="en-GB" dirty="0"/>
              <a:t>A section from image number 830-839 are showing as examples of medium particles</a:t>
            </a:r>
          </a:p>
        </p:txBody>
      </p:sp>
    </p:spTree>
    <p:extLst>
      <p:ext uri="{BB962C8B-B14F-4D97-AF65-F5344CB8AC3E}">
        <p14:creationId xmlns:p14="http://schemas.microsoft.com/office/powerpoint/2010/main" val="12357160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988C-C05B-45CF-A1FD-2AAF578EA10D}"/>
              </a:ext>
            </a:extLst>
          </p:cNvPr>
          <p:cNvSpPr>
            <a:spLocks noGrp="1"/>
          </p:cNvSpPr>
          <p:nvPr>
            <p:ph type="title"/>
          </p:nvPr>
        </p:nvSpPr>
        <p:spPr>
          <a:xfrm>
            <a:off x="779646" y="2607811"/>
            <a:ext cx="10712918" cy="1325563"/>
          </a:xfrm>
        </p:spPr>
        <p:txBody>
          <a:bodyPr>
            <a:normAutofit/>
          </a:bodyPr>
          <a:lstStyle/>
          <a:p>
            <a:pPr algn="ctr"/>
            <a:r>
              <a:rPr lang="en-GB" sz="8800" dirty="0">
                <a:solidFill>
                  <a:srgbClr val="0070C0"/>
                </a:solidFill>
              </a:rPr>
              <a:t>Questions?</a:t>
            </a:r>
          </a:p>
        </p:txBody>
      </p:sp>
    </p:spTree>
    <p:extLst>
      <p:ext uri="{BB962C8B-B14F-4D97-AF65-F5344CB8AC3E}">
        <p14:creationId xmlns:p14="http://schemas.microsoft.com/office/powerpoint/2010/main" val="149190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1DE6-1656-4BE6-AA8C-CF49687A7A1F}"/>
              </a:ext>
            </a:extLst>
          </p:cNvPr>
          <p:cNvSpPr>
            <a:spLocks noGrp="1"/>
          </p:cNvSpPr>
          <p:nvPr>
            <p:ph type="title"/>
          </p:nvPr>
        </p:nvSpPr>
        <p:spPr/>
        <p:txBody>
          <a:bodyPr/>
          <a:lstStyle/>
          <a:p>
            <a:r>
              <a:rPr lang="en-GB" dirty="0"/>
              <a:t>Histogram Equalisation</a:t>
            </a:r>
          </a:p>
        </p:txBody>
      </p:sp>
      <p:sp>
        <p:nvSpPr>
          <p:cNvPr id="3" name="Content Placeholder 2">
            <a:extLst>
              <a:ext uri="{FF2B5EF4-FFF2-40B4-BE49-F238E27FC236}">
                <a16:creationId xmlns:a16="http://schemas.microsoft.com/office/drawing/2014/main" id="{5762C1AB-4365-4FD3-BDE7-64B04B167FD0}"/>
              </a:ext>
            </a:extLst>
          </p:cNvPr>
          <p:cNvSpPr>
            <a:spLocks noGrp="1"/>
          </p:cNvSpPr>
          <p:nvPr>
            <p:ph idx="1"/>
          </p:nvPr>
        </p:nvSpPr>
        <p:spPr>
          <a:xfrm>
            <a:off x="7380515" y="1825625"/>
            <a:ext cx="3355522" cy="4351338"/>
          </a:xfrm>
        </p:spPr>
        <p:txBody>
          <a:bodyPr/>
          <a:lstStyle/>
          <a:p>
            <a:r>
              <a:rPr lang="en-GB" dirty="0"/>
              <a:t>Adaptive Equalisation from </a:t>
            </a:r>
            <a:r>
              <a:rPr lang="en-GB" dirty="0" err="1"/>
              <a:t>Skimage.Exposure.equalize_adaphist</a:t>
            </a:r>
            <a:r>
              <a:rPr lang="en-GB" dirty="0"/>
              <a:t>() function seems to provide the best results</a:t>
            </a:r>
          </a:p>
        </p:txBody>
      </p:sp>
      <p:pic>
        <p:nvPicPr>
          <p:cNvPr id="7" name="Picture 6" descr="Chart, line chart&#10;&#10;Description automatically generated">
            <a:extLst>
              <a:ext uri="{FF2B5EF4-FFF2-40B4-BE49-F238E27FC236}">
                <a16:creationId xmlns:a16="http://schemas.microsoft.com/office/drawing/2014/main" id="{B87F3BF6-7C5D-4BB5-83C5-43779E0D2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66" y="1385041"/>
            <a:ext cx="6586929" cy="4940197"/>
          </a:xfrm>
          <a:prstGeom prst="rect">
            <a:avLst/>
          </a:prstGeom>
        </p:spPr>
      </p:pic>
    </p:spTree>
    <p:extLst>
      <p:ext uri="{BB962C8B-B14F-4D97-AF65-F5344CB8AC3E}">
        <p14:creationId xmlns:p14="http://schemas.microsoft.com/office/powerpoint/2010/main" val="223722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CC97-C027-4824-86EE-AFC4949F12A7}"/>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3B1FB02B-0537-46D2-B76D-E0F4D4F8C1E6}"/>
              </a:ext>
            </a:extLst>
          </p:cNvPr>
          <p:cNvSpPr>
            <a:spLocks noGrp="1"/>
          </p:cNvSpPr>
          <p:nvPr>
            <p:ph idx="1"/>
          </p:nvPr>
        </p:nvSpPr>
        <p:spPr>
          <a:xfrm>
            <a:off x="8654142" y="1825625"/>
            <a:ext cx="2699657" cy="4351338"/>
          </a:xfrm>
        </p:spPr>
        <p:txBody>
          <a:bodyPr/>
          <a:lstStyle/>
          <a:p>
            <a:r>
              <a:rPr lang="en-GB" dirty="0"/>
              <a:t>Clean ballast with large particles</a:t>
            </a:r>
          </a:p>
        </p:txBody>
      </p:sp>
      <p:pic>
        <p:nvPicPr>
          <p:cNvPr id="9" name="Picture 8" descr="Chart&#10;&#10;Description automatically generated">
            <a:extLst>
              <a:ext uri="{FF2B5EF4-FFF2-40B4-BE49-F238E27FC236}">
                <a16:creationId xmlns:a16="http://schemas.microsoft.com/office/drawing/2014/main" id="{A0736563-D931-4D45-967D-4A8BFF467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056" y="1348427"/>
            <a:ext cx="7431097" cy="5094044"/>
          </a:xfrm>
          <a:prstGeom prst="rect">
            <a:avLst/>
          </a:prstGeom>
        </p:spPr>
      </p:pic>
    </p:spTree>
    <p:extLst>
      <p:ext uri="{BB962C8B-B14F-4D97-AF65-F5344CB8AC3E}">
        <p14:creationId xmlns:p14="http://schemas.microsoft.com/office/powerpoint/2010/main" val="106451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8C8C-81D9-424E-8969-FC8B6782C837}"/>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F4D879A7-7C77-4F0C-9CF7-FF44FFEBB88E}"/>
              </a:ext>
            </a:extLst>
          </p:cNvPr>
          <p:cNvSpPr>
            <a:spLocks noGrp="1"/>
          </p:cNvSpPr>
          <p:nvPr>
            <p:ph idx="1"/>
          </p:nvPr>
        </p:nvSpPr>
        <p:spPr>
          <a:xfrm>
            <a:off x="8297694" y="1825625"/>
            <a:ext cx="3056106" cy="4351338"/>
          </a:xfrm>
        </p:spPr>
        <p:txBody>
          <a:bodyPr/>
          <a:lstStyle/>
          <a:p>
            <a:r>
              <a:rPr lang="en-GB" dirty="0"/>
              <a:t>Clean Ballast with Medium Particle size</a:t>
            </a:r>
          </a:p>
        </p:txBody>
      </p:sp>
      <p:pic>
        <p:nvPicPr>
          <p:cNvPr id="5" name="Picture 4" descr="A picture containing chart&#10;&#10;Description automatically generated">
            <a:extLst>
              <a:ext uri="{FF2B5EF4-FFF2-40B4-BE49-F238E27FC236}">
                <a16:creationId xmlns:a16="http://schemas.microsoft.com/office/drawing/2014/main" id="{2EC35447-F704-48AA-BCB0-EEFF22AF4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39" y="1325869"/>
            <a:ext cx="7635255" cy="5532131"/>
          </a:xfrm>
          <a:prstGeom prst="rect">
            <a:avLst/>
          </a:prstGeom>
        </p:spPr>
      </p:pic>
    </p:spTree>
    <p:extLst>
      <p:ext uri="{BB962C8B-B14F-4D97-AF65-F5344CB8AC3E}">
        <p14:creationId xmlns:p14="http://schemas.microsoft.com/office/powerpoint/2010/main" val="313072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1AA-995D-4016-BD55-26AB161E4704}"/>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ABF69825-59AD-45D7-8797-75C02DED349C}"/>
              </a:ext>
            </a:extLst>
          </p:cNvPr>
          <p:cNvSpPr>
            <a:spLocks noGrp="1"/>
          </p:cNvSpPr>
          <p:nvPr>
            <p:ph idx="1"/>
          </p:nvPr>
        </p:nvSpPr>
        <p:spPr>
          <a:xfrm>
            <a:off x="7937770" y="1825625"/>
            <a:ext cx="3416030" cy="4351338"/>
          </a:xfrm>
        </p:spPr>
        <p:txBody>
          <a:bodyPr/>
          <a:lstStyle/>
          <a:p>
            <a:r>
              <a:rPr lang="en-GB" dirty="0"/>
              <a:t>Fouled Ballast with Large and Medium Particle Size</a:t>
            </a:r>
          </a:p>
        </p:txBody>
      </p:sp>
      <p:pic>
        <p:nvPicPr>
          <p:cNvPr id="5" name="Picture 4" descr="Chart&#10;&#10;Description automatically generated">
            <a:extLst>
              <a:ext uri="{FF2B5EF4-FFF2-40B4-BE49-F238E27FC236}">
                <a16:creationId xmlns:a16="http://schemas.microsoft.com/office/drawing/2014/main" id="{1DD42E5E-7DE8-49B0-8821-90D274A6B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088" y="1690688"/>
            <a:ext cx="6521367" cy="4614105"/>
          </a:xfrm>
          <a:prstGeom prst="rect">
            <a:avLst/>
          </a:prstGeom>
        </p:spPr>
      </p:pic>
    </p:spTree>
    <p:extLst>
      <p:ext uri="{BB962C8B-B14F-4D97-AF65-F5344CB8AC3E}">
        <p14:creationId xmlns:p14="http://schemas.microsoft.com/office/powerpoint/2010/main" val="298453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3F24-7066-4E59-81A7-2B84DC22407C}"/>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F043A72D-8500-4853-9C0D-A0087B56FEC8}"/>
              </a:ext>
            </a:extLst>
          </p:cNvPr>
          <p:cNvSpPr>
            <a:spLocks noGrp="1"/>
          </p:cNvSpPr>
          <p:nvPr>
            <p:ph idx="1"/>
          </p:nvPr>
        </p:nvSpPr>
        <p:spPr>
          <a:xfrm>
            <a:off x="8336604" y="1825625"/>
            <a:ext cx="3017195" cy="4351338"/>
          </a:xfrm>
        </p:spPr>
        <p:txBody>
          <a:bodyPr/>
          <a:lstStyle/>
          <a:p>
            <a:r>
              <a:rPr lang="en-GB" dirty="0"/>
              <a:t>Fouled Ballast with small particles</a:t>
            </a:r>
          </a:p>
        </p:txBody>
      </p:sp>
      <p:pic>
        <p:nvPicPr>
          <p:cNvPr id="5" name="Picture 4" descr="A picture containing chart&#10;&#10;Description automatically generated">
            <a:extLst>
              <a:ext uri="{FF2B5EF4-FFF2-40B4-BE49-F238E27FC236}">
                <a16:creationId xmlns:a16="http://schemas.microsoft.com/office/drawing/2014/main" id="{09D076A6-9A3B-4770-99E4-B0642A85D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15" y="1568422"/>
            <a:ext cx="6580899" cy="4865743"/>
          </a:xfrm>
          <a:prstGeom prst="rect">
            <a:avLst/>
          </a:prstGeom>
        </p:spPr>
      </p:pic>
    </p:spTree>
    <p:extLst>
      <p:ext uri="{BB962C8B-B14F-4D97-AF65-F5344CB8AC3E}">
        <p14:creationId xmlns:p14="http://schemas.microsoft.com/office/powerpoint/2010/main" val="1039228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857</Words>
  <Application>Microsoft Office PowerPoint</Application>
  <PresentationFormat>Widescreen</PresentationFormat>
  <Paragraphs>125</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Calculation of Particle Size  from Linescan Images  of Railroad Ballast</vt:lpstr>
      <vt:lpstr>Indirect measurements</vt:lpstr>
      <vt:lpstr>Background Correction</vt:lpstr>
      <vt:lpstr>Histogram Equalisation</vt:lpstr>
      <vt:lpstr>Histogram Equalisation</vt:lpstr>
      <vt:lpstr>Wavelet Transform Result</vt:lpstr>
      <vt:lpstr>Wavelet Transform Result</vt:lpstr>
      <vt:lpstr>Wavelet Transform Result</vt:lpstr>
      <vt:lpstr>Wavelet Transform Result</vt:lpstr>
      <vt:lpstr>Wavelet Transform Result</vt:lpstr>
      <vt:lpstr>Direct Measure</vt:lpstr>
      <vt:lpstr>Proposed Method</vt:lpstr>
      <vt:lpstr>Cartoonize</vt:lpstr>
      <vt:lpstr>Background Marker</vt:lpstr>
      <vt:lpstr>Watershed Segmentation</vt:lpstr>
      <vt:lpstr>Distribution of sizes</vt:lpstr>
      <vt:lpstr>Distribution Example of Large Particles</vt:lpstr>
      <vt:lpstr>Distribution Example of Smaller Particles</vt:lpstr>
      <vt:lpstr>Batch Processing Results</vt:lpstr>
      <vt:lpstr>Processing Results</vt:lpstr>
      <vt:lpstr>Processing Results</vt:lpstr>
      <vt:lpstr>Processing Results</vt:lpstr>
      <vt:lpstr>1D-FFT</vt:lpstr>
      <vt:lpstr>2D-FFT</vt:lpstr>
      <vt:lpstr>2D-FFT</vt:lpstr>
      <vt:lpstr>2D-FFT</vt:lpstr>
      <vt:lpstr>2D-FFT</vt:lpstr>
      <vt:lpstr>2D-FFT</vt:lpstr>
      <vt:lpstr>2D-FFT</vt:lpstr>
      <vt:lpstr>2D-FFT examples (Rio-Tinto)</vt:lpstr>
      <vt:lpstr>2D-FFT examples (Rio-Tinto)</vt:lpstr>
      <vt:lpstr>Helping Mud-spot Identification?</vt:lpstr>
      <vt:lpstr>Revisit the Wavelet method</vt:lpstr>
      <vt:lpstr>Wavelet Method</vt:lpstr>
      <vt:lpstr>Wavelet Method</vt:lpstr>
      <vt:lpstr>Manually Derived Particle Sizes</vt:lpstr>
      <vt:lpstr>Wavelet Results</vt:lpstr>
      <vt:lpstr>Wavelet Results</vt:lpstr>
      <vt:lpstr>Wavelet Results</vt:lpstr>
      <vt:lpstr>Wavelet Results</vt:lpstr>
      <vt:lpstr>Wavelet Results</vt:lpstr>
      <vt:lpstr>Run 354 from ARC on a standard 1435 Gauge</vt:lpstr>
      <vt:lpstr>Run 354 from ARC on a standard 1435 Gauge</vt:lpstr>
      <vt:lpstr>Run 354 from ARC on a standard 1435 Gauge</vt:lpstr>
      <vt:lpstr>Run 354 from ARC on a standard 1435 Gauge</vt:lpstr>
      <vt:lpstr>Run 354 from ARC on a standard 1435 Gauge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Calculation of Particle Size  from Linescan Images  of Railroad Ballast</dc:title>
  <dc:creator>ZHANG Qing John</dc:creator>
  <cp:lastModifiedBy>ZHANG Qing John</cp:lastModifiedBy>
  <cp:revision>7</cp:revision>
  <dcterms:created xsi:type="dcterms:W3CDTF">2022-03-17T15:53:47Z</dcterms:created>
  <dcterms:modified xsi:type="dcterms:W3CDTF">2022-08-26T11:20:13Z</dcterms:modified>
</cp:coreProperties>
</file>